
<file path=[Content_Types].xml><?xml version="1.0" encoding="utf-8"?>
<Types xmlns="http://schemas.openxmlformats.org/package/2006/content-types">
  <Default Extension="xml" ContentType="application/xml"/>
  <Default Extension="mov" ContentType="video/quicktime"/>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0" r:id="rId1"/>
  </p:sldMasterIdLst>
  <p:notesMasterIdLst>
    <p:notesMasterId r:id="rId54"/>
  </p:notesMasterIdLst>
  <p:sldIdLst>
    <p:sldId id="259" r:id="rId2"/>
    <p:sldId id="301" r:id="rId3"/>
    <p:sldId id="431" r:id="rId4"/>
    <p:sldId id="443" r:id="rId5"/>
    <p:sldId id="454" r:id="rId6"/>
    <p:sldId id="444" r:id="rId7"/>
    <p:sldId id="447" r:id="rId8"/>
    <p:sldId id="446" r:id="rId9"/>
    <p:sldId id="448" r:id="rId10"/>
    <p:sldId id="449" r:id="rId11"/>
    <p:sldId id="442" r:id="rId12"/>
    <p:sldId id="441" r:id="rId13"/>
    <p:sldId id="452" r:id="rId14"/>
    <p:sldId id="453" r:id="rId15"/>
    <p:sldId id="451" r:id="rId16"/>
    <p:sldId id="450" r:id="rId17"/>
    <p:sldId id="457" r:id="rId18"/>
    <p:sldId id="455" r:id="rId19"/>
    <p:sldId id="456" r:id="rId20"/>
    <p:sldId id="458" r:id="rId21"/>
    <p:sldId id="459" r:id="rId22"/>
    <p:sldId id="462" r:id="rId23"/>
    <p:sldId id="463" r:id="rId24"/>
    <p:sldId id="437" r:id="rId25"/>
    <p:sldId id="460" r:id="rId26"/>
    <p:sldId id="461" r:id="rId27"/>
    <p:sldId id="464" r:id="rId28"/>
    <p:sldId id="465" r:id="rId29"/>
    <p:sldId id="466" r:id="rId30"/>
    <p:sldId id="467" r:id="rId31"/>
    <p:sldId id="468" r:id="rId32"/>
    <p:sldId id="469" r:id="rId33"/>
    <p:sldId id="471" r:id="rId34"/>
    <p:sldId id="472" r:id="rId35"/>
    <p:sldId id="473" r:id="rId36"/>
    <p:sldId id="483" r:id="rId37"/>
    <p:sldId id="475" r:id="rId38"/>
    <p:sldId id="479" r:id="rId39"/>
    <p:sldId id="480" r:id="rId40"/>
    <p:sldId id="482" r:id="rId41"/>
    <p:sldId id="476" r:id="rId42"/>
    <p:sldId id="485" r:id="rId43"/>
    <p:sldId id="487" r:id="rId44"/>
    <p:sldId id="486" r:id="rId45"/>
    <p:sldId id="488" r:id="rId46"/>
    <p:sldId id="489" r:id="rId47"/>
    <p:sldId id="439" r:id="rId48"/>
    <p:sldId id="490" r:id="rId49"/>
    <p:sldId id="492" r:id="rId50"/>
    <p:sldId id="493" r:id="rId51"/>
    <p:sldId id="494" r:id="rId52"/>
    <p:sldId id="478" r:id="rId53"/>
  </p:sldIdLst>
  <p:sldSz cx="14630400" cy="8229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5"/>
    <p:restoredTop sz="85235"/>
  </p:normalViewPr>
  <p:slideViewPr>
    <p:cSldViewPr snapToGrid="0" snapToObjects="1">
      <p:cViewPr>
        <p:scale>
          <a:sx n="64" d="100"/>
          <a:sy n="64" d="100"/>
        </p:scale>
        <p:origin x="264" y="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59594C-BDEC-8F40-BD3E-E207BAFD7ABD}"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59CF6D8E-7307-E440-A77C-4155F78A4F15}">
      <dgm:prSet/>
      <dgm:spPr/>
      <dgm:t>
        <a:bodyPr/>
        <a:lstStyle/>
        <a:p>
          <a:pPr rtl="0"/>
          <a:r>
            <a:rPr lang="en-US" b="0" i="0" smtClean="0"/>
            <a:t>Pascal VOC</a:t>
          </a:r>
          <a:endParaRPr lang="en-US"/>
        </a:p>
      </dgm:t>
    </dgm:pt>
    <dgm:pt modelId="{016DACAD-08A7-B24D-B51E-2C5BE43138A4}" type="parTrans" cxnId="{450DF168-3A6B-5E48-871D-B6E41499A9FF}">
      <dgm:prSet/>
      <dgm:spPr/>
      <dgm:t>
        <a:bodyPr/>
        <a:lstStyle/>
        <a:p>
          <a:endParaRPr lang="en-US"/>
        </a:p>
      </dgm:t>
    </dgm:pt>
    <dgm:pt modelId="{DA88FAAF-9D31-CA41-82CD-281DA4556468}" type="sibTrans" cxnId="{450DF168-3A6B-5E48-871D-B6E41499A9FF}">
      <dgm:prSet/>
      <dgm:spPr/>
      <dgm:t>
        <a:bodyPr/>
        <a:lstStyle/>
        <a:p>
          <a:endParaRPr lang="en-US"/>
        </a:p>
      </dgm:t>
    </dgm:pt>
    <dgm:pt modelId="{CAAFFA80-F996-CB4A-91DE-C591ECEA7455}">
      <dgm:prSet/>
      <dgm:spPr/>
      <dgm:t>
        <a:bodyPr/>
        <a:lstStyle/>
        <a:p>
          <a:pPr rtl="0"/>
          <a:r>
            <a:rPr lang="en-US" b="0" i="0" smtClean="0"/>
            <a:t>The PASCAL Visual Object Classes (VOC) Challenge</a:t>
          </a:r>
          <a:endParaRPr lang="en-US"/>
        </a:p>
      </dgm:t>
    </dgm:pt>
    <dgm:pt modelId="{15716238-9790-B944-86E3-43D4B6D95927}" type="parTrans" cxnId="{B5ABC52A-41D6-F74C-9E14-131F96891D2F}">
      <dgm:prSet/>
      <dgm:spPr/>
      <dgm:t>
        <a:bodyPr/>
        <a:lstStyle/>
        <a:p>
          <a:endParaRPr lang="en-US"/>
        </a:p>
      </dgm:t>
    </dgm:pt>
    <dgm:pt modelId="{B6CF8E5D-1CBF-9147-8162-83D7966B3EAA}" type="sibTrans" cxnId="{B5ABC52A-41D6-F74C-9E14-131F96891D2F}">
      <dgm:prSet/>
      <dgm:spPr/>
      <dgm:t>
        <a:bodyPr/>
        <a:lstStyle/>
        <a:p>
          <a:endParaRPr lang="en-US"/>
        </a:p>
      </dgm:t>
    </dgm:pt>
    <dgm:pt modelId="{3DE44AA3-A576-2B4B-8C40-2D84AE2E2B32}">
      <dgm:prSet/>
      <dgm:spPr/>
      <dgm:t>
        <a:bodyPr/>
        <a:lstStyle/>
        <a:p>
          <a:pPr rtl="0"/>
          <a:r>
            <a:rPr lang="en-US" b="0" i="0" smtClean="0"/>
            <a:t>ILSVRC</a:t>
          </a:r>
          <a:endParaRPr lang="en-US"/>
        </a:p>
      </dgm:t>
    </dgm:pt>
    <dgm:pt modelId="{9348CE3C-C03E-5945-95C0-B731FDDDD492}" type="parTrans" cxnId="{0AAA47D4-7B63-EE4B-B3AC-C8FBEDAAD1E9}">
      <dgm:prSet/>
      <dgm:spPr/>
      <dgm:t>
        <a:bodyPr/>
        <a:lstStyle/>
        <a:p>
          <a:endParaRPr lang="en-US"/>
        </a:p>
      </dgm:t>
    </dgm:pt>
    <dgm:pt modelId="{1F1F8E18-3A95-6742-9CAD-42970CD0B5A6}" type="sibTrans" cxnId="{0AAA47D4-7B63-EE4B-B3AC-C8FBEDAAD1E9}">
      <dgm:prSet/>
      <dgm:spPr/>
      <dgm:t>
        <a:bodyPr/>
        <a:lstStyle/>
        <a:p>
          <a:endParaRPr lang="en-US"/>
        </a:p>
      </dgm:t>
    </dgm:pt>
    <dgm:pt modelId="{AFD06E12-661C-8449-B556-D9C5C1447622}">
      <dgm:prSet/>
      <dgm:spPr/>
      <dgm:t>
        <a:bodyPr/>
        <a:lstStyle/>
        <a:p>
          <a:pPr rtl="0"/>
          <a:r>
            <a:rPr lang="en-US" b="0" i="0" smtClean="0"/>
            <a:t>The ImageNet Large Scale Visual Recognition Challenge</a:t>
          </a:r>
          <a:endParaRPr lang="en-US"/>
        </a:p>
      </dgm:t>
    </dgm:pt>
    <dgm:pt modelId="{FDF3696F-6164-A745-AE17-1353783BA412}" type="parTrans" cxnId="{879F0A3B-9A5B-7542-B334-E1AB4F66AE45}">
      <dgm:prSet/>
      <dgm:spPr/>
      <dgm:t>
        <a:bodyPr/>
        <a:lstStyle/>
        <a:p>
          <a:endParaRPr lang="en-US"/>
        </a:p>
      </dgm:t>
    </dgm:pt>
    <dgm:pt modelId="{70249568-B028-234F-B0B8-61838F5EEB1A}" type="sibTrans" cxnId="{879F0A3B-9A5B-7542-B334-E1AB4F66AE45}">
      <dgm:prSet/>
      <dgm:spPr/>
      <dgm:t>
        <a:bodyPr/>
        <a:lstStyle/>
        <a:p>
          <a:endParaRPr lang="en-US"/>
        </a:p>
      </dgm:t>
    </dgm:pt>
    <dgm:pt modelId="{A3AECF86-F9E0-F145-B896-0A644A384F1E}">
      <dgm:prSet/>
      <dgm:spPr/>
      <dgm:t>
        <a:bodyPr/>
        <a:lstStyle/>
        <a:p>
          <a:pPr rtl="0"/>
          <a:r>
            <a:rPr lang="en-US" b="0" i="0" smtClean="0"/>
            <a:t>MS-COCO</a:t>
          </a:r>
          <a:endParaRPr lang="en-US"/>
        </a:p>
      </dgm:t>
    </dgm:pt>
    <dgm:pt modelId="{160C5A36-F9BA-894F-AF20-CE933EEE4EB3}" type="parTrans" cxnId="{EF94C035-570B-8A40-98C3-6429B998E3B0}">
      <dgm:prSet/>
      <dgm:spPr/>
      <dgm:t>
        <a:bodyPr/>
        <a:lstStyle/>
        <a:p>
          <a:endParaRPr lang="en-US"/>
        </a:p>
      </dgm:t>
    </dgm:pt>
    <dgm:pt modelId="{BA2DA289-59E0-9445-9776-9103373FD49F}" type="sibTrans" cxnId="{EF94C035-570B-8A40-98C3-6429B998E3B0}">
      <dgm:prSet/>
      <dgm:spPr/>
      <dgm:t>
        <a:bodyPr/>
        <a:lstStyle/>
        <a:p>
          <a:endParaRPr lang="en-US"/>
        </a:p>
      </dgm:t>
    </dgm:pt>
    <dgm:pt modelId="{9EDFE475-5348-164F-9897-2888BD2E39B7}">
      <dgm:prSet/>
      <dgm:spPr/>
      <dgm:t>
        <a:bodyPr/>
        <a:lstStyle/>
        <a:p>
          <a:pPr rtl="0"/>
          <a:r>
            <a:rPr lang="en-US" b="0" i="0" smtClean="0"/>
            <a:t>Microsoft Common Objects in Context</a:t>
          </a:r>
          <a:endParaRPr lang="en-US"/>
        </a:p>
      </dgm:t>
    </dgm:pt>
    <dgm:pt modelId="{9BB7BFD3-F234-8547-8FD9-EA59D149F966}" type="parTrans" cxnId="{6C06891A-3D05-7040-B3E4-92781DC2DAB3}">
      <dgm:prSet/>
      <dgm:spPr/>
      <dgm:t>
        <a:bodyPr/>
        <a:lstStyle/>
        <a:p>
          <a:endParaRPr lang="en-US"/>
        </a:p>
      </dgm:t>
    </dgm:pt>
    <dgm:pt modelId="{8D967EB0-FA50-9D4C-AE2B-911E40A6B422}" type="sibTrans" cxnId="{6C06891A-3D05-7040-B3E4-92781DC2DAB3}">
      <dgm:prSet/>
      <dgm:spPr/>
      <dgm:t>
        <a:bodyPr/>
        <a:lstStyle/>
        <a:p>
          <a:endParaRPr lang="en-US"/>
        </a:p>
      </dgm:t>
    </dgm:pt>
    <dgm:pt modelId="{AE348C18-8738-3940-A59E-92FA1F29A343}">
      <dgm:prSet/>
      <dgm:spPr/>
      <dgm:t>
        <a:bodyPr/>
        <a:lstStyle/>
        <a:p>
          <a:pPr rtl="0"/>
          <a:r>
            <a:rPr lang="en-US" b="0" i="0" smtClean="0"/>
            <a:t>OID</a:t>
          </a:r>
          <a:endParaRPr lang="en-US"/>
        </a:p>
      </dgm:t>
    </dgm:pt>
    <dgm:pt modelId="{66859FB9-CF65-AF4D-9557-C178518E335B}" type="parTrans" cxnId="{95CEB49D-6395-E342-8107-3CB7160222AB}">
      <dgm:prSet/>
      <dgm:spPr/>
      <dgm:t>
        <a:bodyPr/>
        <a:lstStyle/>
        <a:p>
          <a:endParaRPr lang="en-US"/>
        </a:p>
      </dgm:t>
    </dgm:pt>
    <dgm:pt modelId="{832963F9-5C1E-EA44-A1F6-5D9FE83CFBA2}" type="sibTrans" cxnId="{95CEB49D-6395-E342-8107-3CB7160222AB}">
      <dgm:prSet/>
      <dgm:spPr/>
      <dgm:t>
        <a:bodyPr/>
        <a:lstStyle/>
        <a:p>
          <a:endParaRPr lang="en-US"/>
        </a:p>
      </dgm:t>
    </dgm:pt>
    <dgm:pt modelId="{AD7FAF21-89E8-6640-831B-D71570183DF8}">
      <dgm:prSet/>
      <dgm:spPr/>
      <dgm:t>
        <a:bodyPr/>
        <a:lstStyle/>
        <a:p>
          <a:pPr rtl="0"/>
          <a:r>
            <a:rPr lang="en-US" b="0" i="0" smtClean="0"/>
            <a:t>The Open Images Detection</a:t>
          </a:r>
          <a:endParaRPr lang="en-US"/>
        </a:p>
      </dgm:t>
    </dgm:pt>
    <dgm:pt modelId="{0E7597DE-7FEF-E948-BC3E-AAEDDA81CE85}" type="parTrans" cxnId="{5B904D81-07DE-2641-934D-20FF4F8AB700}">
      <dgm:prSet/>
      <dgm:spPr/>
      <dgm:t>
        <a:bodyPr/>
        <a:lstStyle/>
        <a:p>
          <a:endParaRPr lang="en-US"/>
        </a:p>
      </dgm:t>
    </dgm:pt>
    <dgm:pt modelId="{F61BA1B0-204A-FB4F-A4BB-001208106A1C}" type="sibTrans" cxnId="{5B904D81-07DE-2641-934D-20FF4F8AB700}">
      <dgm:prSet/>
      <dgm:spPr/>
      <dgm:t>
        <a:bodyPr/>
        <a:lstStyle/>
        <a:p>
          <a:endParaRPr lang="en-US"/>
        </a:p>
      </dgm:t>
    </dgm:pt>
    <dgm:pt modelId="{904E1ABB-62E1-0146-95DA-D743D4278B6A}" type="pres">
      <dgm:prSet presAssocID="{F659594C-BDEC-8F40-BD3E-E207BAFD7ABD}" presName="linear" presStyleCnt="0">
        <dgm:presLayoutVars>
          <dgm:animLvl val="lvl"/>
          <dgm:resizeHandles val="exact"/>
        </dgm:presLayoutVars>
      </dgm:prSet>
      <dgm:spPr/>
      <dgm:t>
        <a:bodyPr/>
        <a:lstStyle/>
        <a:p>
          <a:endParaRPr lang="en-US"/>
        </a:p>
      </dgm:t>
    </dgm:pt>
    <dgm:pt modelId="{60FA70A2-2C4A-2A41-8CD3-3852E2D3175C}" type="pres">
      <dgm:prSet presAssocID="{59CF6D8E-7307-E440-A77C-4155F78A4F15}" presName="parentText" presStyleLbl="node1" presStyleIdx="0" presStyleCnt="4">
        <dgm:presLayoutVars>
          <dgm:chMax val="0"/>
          <dgm:bulletEnabled val="1"/>
        </dgm:presLayoutVars>
      </dgm:prSet>
      <dgm:spPr/>
      <dgm:t>
        <a:bodyPr/>
        <a:lstStyle/>
        <a:p>
          <a:endParaRPr lang="en-US"/>
        </a:p>
      </dgm:t>
    </dgm:pt>
    <dgm:pt modelId="{898362D7-44B7-4E41-A439-F8C7CE95C9D6}" type="pres">
      <dgm:prSet presAssocID="{59CF6D8E-7307-E440-A77C-4155F78A4F15}" presName="childText" presStyleLbl="revTx" presStyleIdx="0" presStyleCnt="4">
        <dgm:presLayoutVars>
          <dgm:bulletEnabled val="1"/>
        </dgm:presLayoutVars>
      </dgm:prSet>
      <dgm:spPr/>
      <dgm:t>
        <a:bodyPr/>
        <a:lstStyle/>
        <a:p>
          <a:endParaRPr lang="en-US"/>
        </a:p>
      </dgm:t>
    </dgm:pt>
    <dgm:pt modelId="{4076D787-706B-5D4C-A152-22BAD40DE85D}" type="pres">
      <dgm:prSet presAssocID="{3DE44AA3-A576-2B4B-8C40-2D84AE2E2B32}" presName="parentText" presStyleLbl="node1" presStyleIdx="1" presStyleCnt="4">
        <dgm:presLayoutVars>
          <dgm:chMax val="0"/>
          <dgm:bulletEnabled val="1"/>
        </dgm:presLayoutVars>
      </dgm:prSet>
      <dgm:spPr/>
      <dgm:t>
        <a:bodyPr/>
        <a:lstStyle/>
        <a:p>
          <a:endParaRPr lang="en-US"/>
        </a:p>
      </dgm:t>
    </dgm:pt>
    <dgm:pt modelId="{56810B62-31F2-844A-9B70-6940FE39E1EA}" type="pres">
      <dgm:prSet presAssocID="{3DE44AA3-A576-2B4B-8C40-2D84AE2E2B32}" presName="childText" presStyleLbl="revTx" presStyleIdx="1" presStyleCnt="4">
        <dgm:presLayoutVars>
          <dgm:bulletEnabled val="1"/>
        </dgm:presLayoutVars>
      </dgm:prSet>
      <dgm:spPr/>
      <dgm:t>
        <a:bodyPr/>
        <a:lstStyle/>
        <a:p>
          <a:endParaRPr lang="en-US"/>
        </a:p>
      </dgm:t>
    </dgm:pt>
    <dgm:pt modelId="{7AE2A8F7-A1DB-AB4E-A7A9-4F7BADF1B499}" type="pres">
      <dgm:prSet presAssocID="{A3AECF86-F9E0-F145-B896-0A644A384F1E}" presName="parentText" presStyleLbl="node1" presStyleIdx="2" presStyleCnt="4">
        <dgm:presLayoutVars>
          <dgm:chMax val="0"/>
          <dgm:bulletEnabled val="1"/>
        </dgm:presLayoutVars>
      </dgm:prSet>
      <dgm:spPr/>
      <dgm:t>
        <a:bodyPr/>
        <a:lstStyle/>
        <a:p>
          <a:endParaRPr lang="en-US"/>
        </a:p>
      </dgm:t>
    </dgm:pt>
    <dgm:pt modelId="{7A50E850-532C-5A4B-A79B-4FBF0E873A3D}" type="pres">
      <dgm:prSet presAssocID="{A3AECF86-F9E0-F145-B896-0A644A384F1E}" presName="childText" presStyleLbl="revTx" presStyleIdx="2" presStyleCnt="4">
        <dgm:presLayoutVars>
          <dgm:bulletEnabled val="1"/>
        </dgm:presLayoutVars>
      </dgm:prSet>
      <dgm:spPr/>
      <dgm:t>
        <a:bodyPr/>
        <a:lstStyle/>
        <a:p>
          <a:endParaRPr lang="en-US"/>
        </a:p>
      </dgm:t>
    </dgm:pt>
    <dgm:pt modelId="{F1B93859-A9B6-E84D-AD54-3C7DA1A70440}" type="pres">
      <dgm:prSet presAssocID="{AE348C18-8738-3940-A59E-92FA1F29A343}" presName="parentText" presStyleLbl="node1" presStyleIdx="3" presStyleCnt="4">
        <dgm:presLayoutVars>
          <dgm:chMax val="0"/>
          <dgm:bulletEnabled val="1"/>
        </dgm:presLayoutVars>
      </dgm:prSet>
      <dgm:spPr/>
      <dgm:t>
        <a:bodyPr/>
        <a:lstStyle/>
        <a:p>
          <a:endParaRPr lang="en-US"/>
        </a:p>
      </dgm:t>
    </dgm:pt>
    <dgm:pt modelId="{4E3FB225-E2F7-4042-BBDA-8FC95A1C4600}" type="pres">
      <dgm:prSet presAssocID="{AE348C18-8738-3940-A59E-92FA1F29A343}" presName="childText" presStyleLbl="revTx" presStyleIdx="3" presStyleCnt="4">
        <dgm:presLayoutVars>
          <dgm:bulletEnabled val="1"/>
        </dgm:presLayoutVars>
      </dgm:prSet>
      <dgm:spPr/>
      <dgm:t>
        <a:bodyPr/>
        <a:lstStyle/>
        <a:p>
          <a:endParaRPr lang="en-US"/>
        </a:p>
      </dgm:t>
    </dgm:pt>
  </dgm:ptLst>
  <dgm:cxnLst>
    <dgm:cxn modelId="{659ECDC9-FA7B-0C4D-9A73-FEBBAA2A04A4}" type="presOf" srcId="{A3AECF86-F9E0-F145-B896-0A644A384F1E}" destId="{7AE2A8F7-A1DB-AB4E-A7A9-4F7BADF1B499}" srcOrd="0" destOrd="0" presId="urn:microsoft.com/office/officeart/2005/8/layout/vList2"/>
    <dgm:cxn modelId="{B5ABC52A-41D6-F74C-9E14-131F96891D2F}" srcId="{59CF6D8E-7307-E440-A77C-4155F78A4F15}" destId="{CAAFFA80-F996-CB4A-91DE-C591ECEA7455}" srcOrd="0" destOrd="0" parTransId="{15716238-9790-B944-86E3-43D4B6D95927}" sibTransId="{B6CF8E5D-1CBF-9147-8162-83D7966B3EAA}"/>
    <dgm:cxn modelId="{58F79E52-7377-A94B-B56E-65D31D8B8CD2}" type="presOf" srcId="{3DE44AA3-A576-2B4B-8C40-2D84AE2E2B32}" destId="{4076D787-706B-5D4C-A152-22BAD40DE85D}" srcOrd="0" destOrd="0" presId="urn:microsoft.com/office/officeart/2005/8/layout/vList2"/>
    <dgm:cxn modelId="{0DBBC46F-518E-004D-82C9-C48C13E29A0E}" type="presOf" srcId="{AE348C18-8738-3940-A59E-92FA1F29A343}" destId="{F1B93859-A9B6-E84D-AD54-3C7DA1A70440}" srcOrd="0" destOrd="0" presId="urn:microsoft.com/office/officeart/2005/8/layout/vList2"/>
    <dgm:cxn modelId="{879F0A3B-9A5B-7542-B334-E1AB4F66AE45}" srcId="{3DE44AA3-A576-2B4B-8C40-2D84AE2E2B32}" destId="{AFD06E12-661C-8449-B556-D9C5C1447622}" srcOrd="0" destOrd="0" parTransId="{FDF3696F-6164-A745-AE17-1353783BA412}" sibTransId="{70249568-B028-234F-B0B8-61838F5EEB1A}"/>
    <dgm:cxn modelId="{450DF168-3A6B-5E48-871D-B6E41499A9FF}" srcId="{F659594C-BDEC-8F40-BD3E-E207BAFD7ABD}" destId="{59CF6D8E-7307-E440-A77C-4155F78A4F15}" srcOrd="0" destOrd="0" parTransId="{016DACAD-08A7-B24D-B51E-2C5BE43138A4}" sibTransId="{DA88FAAF-9D31-CA41-82CD-281DA4556468}"/>
    <dgm:cxn modelId="{0AAA47D4-7B63-EE4B-B3AC-C8FBEDAAD1E9}" srcId="{F659594C-BDEC-8F40-BD3E-E207BAFD7ABD}" destId="{3DE44AA3-A576-2B4B-8C40-2D84AE2E2B32}" srcOrd="1" destOrd="0" parTransId="{9348CE3C-C03E-5945-95C0-B731FDDDD492}" sibTransId="{1F1F8E18-3A95-6742-9CAD-42970CD0B5A6}"/>
    <dgm:cxn modelId="{EF94C035-570B-8A40-98C3-6429B998E3B0}" srcId="{F659594C-BDEC-8F40-BD3E-E207BAFD7ABD}" destId="{A3AECF86-F9E0-F145-B896-0A644A384F1E}" srcOrd="2" destOrd="0" parTransId="{160C5A36-F9BA-894F-AF20-CE933EEE4EB3}" sibTransId="{BA2DA289-59E0-9445-9776-9103373FD49F}"/>
    <dgm:cxn modelId="{ACD3C408-7621-C245-899D-673510E1DE5D}" type="presOf" srcId="{F659594C-BDEC-8F40-BD3E-E207BAFD7ABD}" destId="{904E1ABB-62E1-0146-95DA-D743D4278B6A}" srcOrd="0" destOrd="0" presId="urn:microsoft.com/office/officeart/2005/8/layout/vList2"/>
    <dgm:cxn modelId="{6C06891A-3D05-7040-B3E4-92781DC2DAB3}" srcId="{A3AECF86-F9E0-F145-B896-0A644A384F1E}" destId="{9EDFE475-5348-164F-9897-2888BD2E39B7}" srcOrd="0" destOrd="0" parTransId="{9BB7BFD3-F234-8547-8FD9-EA59D149F966}" sibTransId="{8D967EB0-FA50-9D4C-AE2B-911E40A6B422}"/>
    <dgm:cxn modelId="{622DA30E-E0AF-1C4C-9F29-47B1EDCF537F}" type="presOf" srcId="{AFD06E12-661C-8449-B556-D9C5C1447622}" destId="{56810B62-31F2-844A-9B70-6940FE39E1EA}" srcOrd="0" destOrd="0" presId="urn:microsoft.com/office/officeart/2005/8/layout/vList2"/>
    <dgm:cxn modelId="{95CEB49D-6395-E342-8107-3CB7160222AB}" srcId="{F659594C-BDEC-8F40-BD3E-E207BAFD7ABD}" destId="{AE348C18-8738-3940-A59E-92FA1F29A343}" srcOrd="3" destOrd="0" parTransId="{66859FB9-CF65-AF4D-9557-C178518E335B}" sibTransId="{832963F9-5C1E-EA44-A1F6-5D9FE83CFBA2}"/>
    <dgm:cxn modelId="{30E2B127-62E2-4F46-87D4-C1E62943EF3B}" type="presOf" srcId="{59CF6D8E-7307-E440-A77C-4155F78A4F15}" destId="{60FA70A2-2C4A-2A41-8CD3-3852E2D3175C}" srcOrd="0" destOrd="0" presId="urn:microsoft.com/office/officeart/2005/8/layout/vList2"/>
    <dgm:cxn modelId="{53182AD7-E67C-3A4B-B91A-5A29AAB9C946}" type="presOf" srcId="{9EDFE475-5348-164F-9897-2888BD2E39B7}" destId="{7A50E850-532C-5A4B-A79B-4FBF0E873A3D}" srcOrd="0" destOrd="0" presId="urn:microsoft.com/office/officeart/2005/8/layout/vList2"/>
    <dgm:cxn modelId="{00FFF8C9-881F-024E-8F9B-C160050AC5D4}" type="presOf" srcId="{CAAFFA80-F996-CB4A-91DE-C591ECEA7455}" destId="{898362D7-44B7-4E41-A439-F8C7CE95C9D6}" srcOrd="0" destOrd="0" presId="urn:microsoft.com/office/officeart/2005/8/layout/vList2"/>
    <dgm:cxn modelId="{5B904D81-07DE-2641-934D-20FF4F8AB700}" srcId="{AE348C18-8738-3940-A59E-92FA1F29A343}" destId="{AD7FAF21-89E8-6640-831B-D71570183DF8}" srcOrd="0" destOrd="0" parTransId="{0E7597DE-7FEF-E948-BC3E-AAEDDA81CE85}" sibTransId="{F61BA1B0-204A-FB4F-A4BB-001208106A1C}"/>
    <dgm:cxn modelId="{8617F17F-DA7A-5B4F-9C86-E3B7483421C9}" type="presOf" srcId="{AD7FAF21-89E8-6640-831B-D71570183DF8}" destId="{4E3FB225-E2F7-4042-BBDA-8FC95A1C4600}" srcOrd="0" destOrd="0" presId="urn:microsoft.com/office/officeart/2005/8/layout/vList2"/>
    <dgm:cxn modelId="{C896D21D-3DD5-0F4A-8013-50F83E7BB344}" type="presParOf" srcId="{904E1ABB-62E1-0146-95DA-D743D4278B6A}" destId="{60FA70A2-2C4A-2A41-8CD3-3852E2D3175C}" srcOrd="0" destOrd="0" presId="urn:microsoft.com/office/officeart/2005/8/layout/vList2"/>
    <dgm:cxn modelId="{9CB24AB0-7DE9-F247-B2F7-774920F1CBCC}" type="presParOf" srcId="{904E1ABB-62E1-0146-95DA-D743D4278B6A}" destId="{898362D7-44B7-4E41-A439-F8C7CE95C9D6}" srcOrd="1" destOrd="0" presId="urn:microsoft.com/office/officeart/2005/8/layout/vList2"/>
    <dgm:cxn modelId="{7ADD49FA-41AF-C44A-961F-8D301C20D4FF}" type="presParOf" srcId="{904E1ABB-62E1-0146-95DA-D743D4278B6A}" destId="{4076D787-706B-5D4C-A152-22BAD40DE85D}" srcOrd="2" destOrd="0" presId="urn:microsoft.com/office/officeart/2005/8/layout/vList2"/>
    <dgm:cxn modelId="{931465D9-E94B-7042-8B23-85E983A07A7C}" type="presParOf" srcId="{904E1ABB-62E1-0146-95DA-D743D4278B6A}" destId="{56810B62-31F2-844A-9B70-6940FE39E1EA}" srcOrd="3" destOrd="0" presId="urn:microsoft.com/office/officeart/2005/8/layout/vList2"/>
    <dgm:cxn modelId="{7A9729D6-57B9-794B-9C5C-F4009F0672B5}" type="presParOf" srcId="{904E1ABB-62E1-0146-95DA-D743D4278B6A}" destId="{7AE2A8F7-A1DB-AB4E-A7A9-4F7BADF1B499}" srcOrd="4" destOrd="0" presId="urn:microsoft.com/office/officeart/2005/8/layout/vList2"/>
    <dgm:cxn modelId="{7BF3BF75-FC63-064D-975B-88919AF02EF3}" type="presParOf" srcId="{904E1ABB-62E1-0146-95DA-D743D4278B6A}" destId="{7A50E850-532C-5A4B-A79B-4FBF0E873A3D}" srcOrd="5" destOrd="0" presId="urn:microsoft.com/office/officeart/2005/8/layout/vList2"/>
    <dgm:cxn modelId="{22224439-D327-414D-AA48-B532C3BFBB95}" type="presParOf" srcId="{904E1ABB-62E1-0146-95DA-D743D4278B6A}" destId="{F1B93859-A9B6-E84D-AD54-3C7DA1A70440}" srcOrd="6" destOrd="0" presId="urn:microsoft.com/office/officeart/2005/8/layout/vList2"/>
    <dgm:cxn modelId="{9D511612-F0F0-AE42-8986-698E445286C4}" type="presParOf" srcId="{904E1ABB-62E1-0146-95DA-D743D4278B6A}" destId="{4E3FB225-E2F7-4042-BBDA-8FC95A1C4600}"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48365D-2B3A-6145-A0BE-59C0AD6B82A2}"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6A0569F9-E667-5941-BC98-ED2ADF5869FC}">
      <dgm:prSet custT="1"/>
      <dgm:spPr/>
      <dgm:t>
        <a:bodyPr/>
        <a:lstStyle/>
        <a:p>
          <a:pPr rtl="0"/>
          <a:r>
            <a:rPr lang="zh-CN" altLang="en-US" sz="3200" b="0" i="0" dirty="0" smtClean="0"/>
            <a:t>两阶段检测器（</a:t>
          </a:r>
          <a:r>
            <a:rPr lang="en-US" sz="3200" b="0" i="0" dirty="0" smtClean="0"/>
            <a:t>Two-stage</a:t>
          </a:r>
          <a:r>
            <a:rPr lang="en-US" altLang="zh-CN" sz="3200" b="0" i="0" dirty="0" smtClean="0"/>
            <a:t> </a:t>
          </a:r>
          <a:r>
            <a:rPr lang="en-US" sz="3200" b="0" i="0" dirty="0" smtClean="0"/>
            <a:t>Detectors</a:t>
          </a:r>
          <a:r>
            <a:rPr lang="zh-CN" altLang="en-US" sz="3200" b="0" i="0" dirty="0" smtClean="0"/>
            <a:t>）</a:t>
          </a:r>
          <a:endParaRPr lang="en-US" sz="3200" dirty="0"/>
        </a:p>
      </dgm:t>
    </dgm:pt>
    <dgm:pt modelId="{7FCB6D46-EA7B-E046-83B3-C8618A57D56A}" type="parTrans" cxnId="{F88C711B-EB59-B448-8042-CABBB6C8E068}">
      <dgm:prSet/>
      <dgm:spPr/>
      <dgm:t>
        <a:bodyPr/>
        <a:lstStyle/>
        <a:p>
          <a:endParaRPr lang="en-US" sz="1400"/>
        </a:p>
      </dgm:t>
    </dgm:pt>
    <dgm:pt modelId="{944CE618-A49F-E041-94FE-8B80BF88133F}" type="sibTrans" cxnId="{F88C711B-EB59-B448-8042-CABBB6C8E068}">
      <dgm:prSet/>
      <dgm:spPr/>
      <dgm:t>
        <a:bodyPr/>
        <a:lstStyle/>
        <a:p>
          <a:endParaRPr lang="en-US" sz="1400"/>
        </a:p>
      </dgm:t>
    </dgm:pt>
    <dgm:pt modelId="{153123AC-017F-ED42-850B-3767EC17495E}">
      <dgm:prSet custT="1"/>
      <dgm:spPr/>
      <dgm:t>
        <a:bodyPr/>
        <a:lstStyle/>
        <a:p>
          <a:pPr rtl="0"/>
          <a:r>
            <a:rPr lang="en-US" sz="2400" b="0" i="0" dirty="0" smtClean="0"/>
            <a:t>R-CNN</a:t>
          </a:r>
          <a:endParaRPr lang="en-US" sz="2400" dirty="0"/>
        </a:p>
      </dgm:t>
    </dgm:pt>
    <dgm:pt modelId="{F42A2C40-4A60-5241-B441-75EE4AF86566}" type="parTrans" cxnId="{14BC6071-6568-4048-AD40-344A13718B01}">
      <dgm:prSet/>
      <dgm:spPr/>
      <dgm:t>
        <a:bodyPr/>
        <a:lstStyle/>
        <a:p>
          <a:endParaRPr lang="en-US" sz="1400"/>
        </a:p>
      </dgm:t>
    </dgm:pt>
    <dgm:pt modelId="{5BA6718C-CECB-9045-9C88-0E5C10985616}" type="sibTrans" cxnId="{14BC6071-6568-4048-AD40-344A13718B01}">
      <dgm:prSet/>
      <dgm:spPr/>
      <dgm:t>
        <a:bodyPr/>
        <a:lstStyle/>
        <a:p>
          <a:endParaRPr lang="en-US" sz="1400"/>
        </a:p>
      </dgm:t>
    </dgm:pt>
    <dgm:pt modelId="{D1C770CB-3D10-2D49-ACA0-3E2E3F6BD179}">
      <dgm:prSet custT="1"/>
      <dgm:spPr/>
      <dgm:t>
        <a:bodyPr/>
        <a:lstStyle/>
        <a:p>
          <a:pPr rtl="0"/>
          <a:r>
            <a:rPr lang="en-US" sz="2400" b="0" i="0" dirty="0" smtClean="0"/>
            <a:t>Fast</a:t>
          </a:r>
          <a:r>
            <a:rPr lang="en-US" altLang="zh-CN" sz="2400" b="0" i="0" dirty="0" smtClean="0"/>
            <a:t> </a:t>
          </a:r>
          <a:r>
            <a:rPr lang="en-US" sz="2400" b="0" i="0" dirty="0" smtClean="0"/>
            <a:t>R-CNN</a:t>
          </a:r>
          <a:endParaRPr lang="en-US" sz="2400" dirty="0"/>
        </a:p>
      </dgm:t>
    </dgm:pt>
    <dgm:pt modelId="{E1B89D90-99A9-0F4F-9943-D9235E7B9BC1}" type="parTrans" cxnId="{9A9E1859-57BE-844C-B6B1-CEBCA51B9A49}">
      <dgm:prSet/>
      <dgm:spPr/>
      <dgm:t>
        <a:bodyPr/>
        <a:lstStyle/>
        <a:p>
          <a:endParaRPr lang="en-US" sz="1400"/>
        </a:p>
      </dgm:t>
    </dgm:pt>
    <dgm:pt modelId="{7A032BA0-F865-7440-8AB9-0EA095E35F76}" type="sibTrans" cxnId="{9A9E1859-57BE-844C-B6B1-CEBCA51B9A49}">
      <dgm:prSet/>
      <dgm:spPr/>
      <dgm:t>
        <a:bodyPr/>
        <a:lstStyle/>
        <a:p>
          <a:endParaRPr lang="en-US" sz="1400"/>
        </a:p>
      </dgm:t>
    </dgm:pt>
    <dgm:pt modelId="{A3384A2C-9303-6D4C-ACCE-3B142FD085F2}">
      <dgm:prSet custT="1"/>
      <dgm:spPr/>
      <dgm:t>
        <a:bodyPr/>
        <a:lstStyle/>
        <a:p>
          <a:pPr rtl="0"/>
          <a:r>
            <a:rPr lang="en-US" sz="2400" b="0" i="0" dirty="0" smtClean="0"/>
            <a:t>Faster</a:t>
          </a:r>
          <a:r>
            <a:rPr lang="en-US" altLang="zh-CN" sz="2400" b="0" i="0" dirty="0" smtClean="0"/>
            <a:t> </a:t>
          </a:r>
          <a:r>
            <a:rPr lang="en-US" sz="2400" b="0" i="0" dirty="0" smtClean="0"/>
            <a:t>R-CNN</a:t>
          </a:r>
          <a:endParaRPr lang="en-US" sz="2400" dirty="0"/>
        </a:p>
      </dgm:t>
    </dgm:pt>
    <dgm:pt modelId="{A6F7B633-7ABF-E74E-84EB-04C990BD8046}" type="parTrans" cxnId="{8EA1FF89-7544-9949-874C-BFE9D1EE9C82}">
      <dgm:prSet/>
      <dgm:spPr/>
      <dgm:t>
        <a:bodyPr/>
        <a:lstStyle/>
        <a:p>
          <a:endParaRPr lang="en-US" sz="1400"/>
        </a:p>
      </dgm:t>
    </dgm:pt>
    <dgm:pt modelId="{2BFAA3D0-6761-CF4F-9DF5-CC642EAB3B25}" type="sibTrans" cxnId="{8EA1FF89-7544-9949-874C-BFE9D1EE9C82}">
      <dgm:prSet/>
      <dgm:spPr/>
      <dgm:t>
        <a:bodyPr/>
        <a:lstStyle/>
        <a:p>
          <a:endParaRPr lang="en-US" sz="1400"/>
        </a:p>
      </dgm:t>
    </dgm:pt>
    <dgm:pt modelId="{1ED56581-1BB6-1F42-AA0C-CCB50C80A0C6}">
      <dgm:prSet custT="1"/>
      <dgm:spPr/>
      <dgm:t>
        <a:bodyPr/>
        <a:lstStyle/>
        <a:p>
          <a:pPr rtl="0"/>
          <a:r>
            <a:rPr lang="zh-CN" altLang="en-US" sz="3200" b="0" i="0" dirty="0" smtClean="0"/>
            <a:t>一阶段检测器（</a:t>
          </a:r>
          <a:r>
            <a:rPr lang="en-US" sz="3200" b="0" i="0" dirty="0" smtClean="0"/>
            <a:t>One-stage</a:t>
          </a:r>
          <a:r>
            <a:rPr lang="en-US" altLang="zh-CN" sz="3200" b="0" i="0" dirty="0" smtClean="0"/>
            <a:t> </a:t>
          </a:r>
          <a:r>
            <a:rPr lang="en-US" sz="3200" b="0" i="0" dirty="0" smtClean="0"/>
            <a:t>Detectors</a:t>
          </a:r>
          <a:r>
            <a:rPr lang="zh-CN" altLang="en-US" sz="3200" b="0" i="0" dirty="0" smtClean="0"/>
            <a:t>）</a:t>
          </a:r>
          <a:endParaRPr lang="en-US" sz="3200" dirty="0"/>
        </a:p>
      </dgm:t>
    </dgm:pt>
    <dgm:pt modelId="{148F0D03-2558-EB47-82E4-D840E7BFB7B4}" type="parTrans" cxnId="{D31602C5-A2BF-2E4D-83F8-996EDEF7D564}">
      <dgm:prSet/>
      <dgm:spPr/>
      <dgm:t>
        <a:bodyPr/>
        <a:lstStyle/>
        <a:p>
          <a:endParaRPr lang="en-US" sz="1400"/>
        </a:p>
      </dgm:t>
    </dgm:pt>
    <dgm:pt modelId="{CE8442E4-9751-3347-8651-268B73FF7259}" type="sibTrans" cxnId="{D31602C5-A2BF-2E4D-83F8-996EDEF7D564}">
      <dgm:prSet/>
      <dgm:spPr/>
      <dgm:t>
        <a:bodyPr/>
        <a:lstStyle/>
        <a:p>
          <a:endParaRPr lang="en-US" sz="1400"/>
        </a:p>
      </dgm:t>
    </dgm:pt>
    <dgm:pt modelId="{BA0DF940-D9B2-2D44-9C01-3B365AFFE397}">
      <dgm:prSet custT="1"/>
      <dgm:spPr/>
      <dgm:t>
        <a:bodyPr/>
        <a:lstStyle/>
        <a:p>
          <a:pPr rtl="0"/>
          <a:r>
            <a:rPr lang="en-US" sz="2400" b="0" i="0" dirty="0" smtClean="0"/>
            <a:t>YOLO</a:t>
          </a:r>
          <a:r>
            <a:rPr lang="en-US" altLang="zh-CN" sz="2400" b="0" i="0" dirty="0" smtClean="0"/>
            <a:t> </a:t>
          </a:r>
          <a:r>
            <a:rPr lang="en-US" sz="2400" b="0" i="0" dirty="0" smtClean="0"/>
            <a:t>v1</a:t>
          </a:r>
          <a:endParaRPr lang="en-US" sz="2400" dirty="0"/>
        </a:p>
      </dgm:t>
    </dgm:pt>
    <dgm:pt modelId="{CC89A52C-1ADD-3642-8333-58FF4A5A0DA3}" type="parTrans" cxnId="{316EF6F1-01ED-8746-A76F-0614A116D65F}">
      <dgm:prSet/>
      <dgm:spPr/>
      <dgm:t>
        <a:bodyPr/>
        <a:lstStyle/>
        <a:p>
          <a:endParaRPr lang="en-US" sz="1400"/>
        </a:p>
      </dgm:t>
    </dgm:pt>
    <dgm:pt modelId="{838EC6DE-7E02-3D47-AFDD-49CC0B8B30EA}" type="sibTrans" cxnId="{316EF6F1-01ED-8746-A76F-0614A116D65F}">
      <dgm:prSet/>
      <dgm:spPr/>
      <dgm:t>
        <a:bodyPr/>
        <a:lstStyle/>
        <a:p>
          <a:endParaRPr lang="en-US" sz="1400"/>
        </a:p>
      </dgm:t>
    </dgm:pt>
    <dgm:pt modelId="{90D99856-3D6C-D24C-B667-FFB50140983D}">
      <dgm:prSet custT="1"/>
      <dgm:spPr/>
      <dgm:t>
        <a:bodyPr/>
        <a:lstStyle/>
        <a:p>
          <a:pPr rtl="0"/>
          <a:r>
            <a:rPr lang="en-US" sz="2400" b="0" i="0" dirty="0" smtClean="0"/>
            <a:t>YOLO</a:t>
          </a:r>
          <a:r>
            <a:rPr lang="en-US" altLang="zh-CN" sz="2400" b="0" i="0" dirty="0" smtClean="0"/>
            <a:t> </a:t>
          </a:r>
          <a:r>
            <a:rPr lang="en-US" sz="2400" b="0" i="0" dirty="0" smtClean="0"/>
            <a:t>v2</a:t>
          </a:r>
          <a:endParaRPr lang="en-US" sz="2400" dirty="0"/>
        </a:p>
      </dgm:t>
    </dgm:pt>
    <dgm:pt modelId="{C6DC6461-9659-E74D-A5DA-484C9D2A057B}" type="parTrans" cxnId="{CD1B3FE3-53CF-A84E-9690-D5A1B1C2E71D}">
      <dgm:prSet/>
      <dgm:spPr/>
      <dgm:t>
        <a:bodyPr/>
        <a:lstStyle/>
        <a:p>
          <a:endParaRPr lang="en-US" sz="1400"/>
        </a:p>
      </dgm:t>
    </dgm:pt>
    <dgm:pt modelId="{D805F72D-4A76-AE4C-B6D1-2FEF4C3EBDE6}" type="sibTrans" cxnId="{CD1B3FE3-53CF-A84E-9690-D5A1B1C2E71D}">
      <dgm:prSet/>
      <dgm:spPr/>
      <dgm:t>
        <a:bodyPr/>
        <a:lstStyle/>
        <a:p>
          <a:endParaRPr lang="en-US" sz="1400"/>
        </a:p>
      </dgm:t>
    </dgm:pt>
    <dgm:pt modelId="{A54567BD-78B0-CE40-80C4-B286EE3D500D}">
      <dgm:prSet custT="1"/>
      <dgm:spPr/>
      <dgm:t>
        <a:bodyPr/>
        <a:lstStyle/>
        <a:p>
          <a:pPr rtl="0"/>
          <a:r>
            <a:rPr lang="en-US" sz="2400" b="0" i="0" dirty="0" smtClean="0"/>
            <a:t>YOLO</a:t>
          </a:r>
          <a:r>
            <a:rPr lang="en-US" altLang="zh-CN" sz="2400" b="0" i="0" dirty="0" smtClean="0"/>
            <a:t> </a:t>
          </a:r>
          <a:r>
            <a:rPr lang="en-US" sz="2400" b="0" i="0" dirty="0" smtClean="0"/>
            <a:t>v3</a:t>
          </a:r>
          <a:endParaRPr lang="en-US" sz="2400" dirty="0"/>
        </a:p>
      </dgm:t>
    </dgm:pt>
    <dgm:pt modelId="{75ADFB0D-D5AD-774C-BF48-7AA93A0FF9CE}" type="parTrans" cxnId="{F8A1B3E9-A166-2D42-9ECC-A3E546BB8BEC}">
      <dgm:prSet/>
      <dgm:spPr/>
      <dgm:t>
        <a:bodyPr/>
        <a:lstStyle/>
        <a:p>
          <a:endParaRPr lang="en-US" sz="1400"/>
        </a:p>
      </dgm:t>
    </dgm:pt>
    <dgm:pt modelId="{15D40C39-AF55-854F-BE07-103133291121}" type="sibTrans" cxnId="{F8A1B3E9-A166-2D42-9ECC-A3E546BB8BEC}">
      <dgm:prSet/>
      <dgm:spPr/>
      <dgm:t>
        <a:bodyPr/>
        <a:lstStyle/>
        <a:p>
          <a:endParaRPr lang="en-US" sz="1400"/>
        </a:p>
      </dgm:t>
    </dgm:pt>
    <dgm:pt modelId="{86B4F5F2-A01A-F34B-A1AF-553430AF34A8}">
      <dgm:prSet custT="1"/>
      <dgm:spPr/>
      <dgm:t>
        <a:bodyPr/>
        <a:lstStyle/>
        <a:p>
          <a:pPr rtl="0"/>
          <a:r>
            <a:rPr lang="en-US" altLang="zh-CN" sz="2400" dirty="0" smtClean="0"/>
            <a:t>R-FCN</a:t>
          </a:r>
          <a:endParaRPr lang="en-US" sz="2400" dirty="0"/>
        </a:p>
      </dgm:t>
    </dgm:pt>
    <dgm:pt modelId="{2C644D57-8E0F-2840-B979-2C3559F00DFB}" type="parTrans" cxnId="{468781B2-6FA3-B648-94C2-9A1B0AA4DEC0}">
      <dgm:prSet/>
      <dgm:spPr/>
      <dgm:t>
        <a:bodyPr/>
        <a:lstStyle/>
        <a:p>
          <a:endParaRPr lang="en-US"/>
        </a:p>
      </dgm:t>
    </dgm:pt>
    <dgm:pt modelId="{AB598AAA-F61A-ED46-8CB4-D24896EF38EA}" type="sibTrans" cxnId="{468781B2-6FA3-B648-94C2-9A1B0AA4DEC0}">
      <dgm:prSet/>
      <dgm:spPr/>
      <dgm:t>
        <a:bodyPr/>
        <a:lstStyle/>
        <a:p>
          <a:endParaRPr lang="en-US"/>
        </a:p>
      </dgm:t>
    </dgm:pt>
    <dgm:pt modelId="{70248831-6760-C545-920E-6E8557CF8CDD}" type="pres">
      <dgm:prSet presAssocID="{1148365D-2B3A-6145-A0BE-59C0AD6B82A2}" presName="linear" presStyleCnt="0">
        <dgm:presLayoutVars>
          <dgm:animLvl val="lvl"/>
          <dgm:resizeHandles val="exact"/>
        </dgm:presLayoutVars>
      </dgm:prSet>
      <dgm:spPr/>
      <dgm:t>
        <a:bodyPr/>
        <a:lstStyle/>
        <a:p>
          <a:endParaRPr lang="en-US"/>
        </a:p>
      </dgm:t>
    </dgm:pt>
    <dgm:pt modelId="{D3EA05B8-C7E2-364D-88CE-85DFB7196FE6}" type="pres">
      <dgm:prSet presAssocID="{6A0569F9-E667-5941-BC98-ED2ADF5869FC}" presName="parentText" presStyleLbl="node1" presStyleIdx="0" presStyleCnt="2">
        <dgm:presLayoutVars>
          <dgm:chMax val="0"/>
          <dgm:bulletEnabled val="1"/>
        </dgm:presLayoutVars>
      </dgm:prSet>
      <dgm:spPr/>
      <dgm:t>
        <a:bodyPr/>
        <a:lstStyle/>
        <a:p>
          <a:endParaRPr lang="en-US"/>
        </a:p>
      </dgm:t>
    </dgm:pt>
    <dgm:pt modelId="{41099717-A923-B94C-A8EB-2D39B72662D1}" type="pres">
      <dgm:prSet presAssocID="{6A0569F9-E667-5941-BC98-ED2ADF5869FC}" presName="childText" presStyleLbl="revTx" presStyleIdx="0" presStyleCnt="2">
        <dgm:presLayoutVars>
          <dgm:bulletEnabled val="1"/>
        </dgm:presLayoutVars>
      </dgm:prSet>
      <dgm:spPr/>
      <dgm:t>
        <a:bodyPr/>
        <a:lstStyle/>
        <a:p>
          <a:endParaRPr lang="en-US"/>
        </a:p>
      </dgm:t>
    </dgm:pt>
    <dgm:pt modelId="{9E843588-F565-134E-BBB9-F29CF60A63F3}" type="pres">
      <dgm:prSet presAssocID="{1ED56581-1BB6-1F42-AA0C-CCB50C80A0C6}" presName="parentText" presStyleLbl="node1" presStyleIdx="1" presStyleCnt="2">
        <dgm:presLayoutVars>
          <dgm:chMax val="0"/>
          <dgm:bulletEnabled val="1"/>
        </dgm:presLayoutVars>
      </dgm:prSet>
      <dgm:spPr/>
      <dgm:t>
        <a:bodyPr/>
        <a:lstStyle/>
        <a:p>
          <a:endParaRPr lang="en-US"/>
        </a:p>
      </dgm:t>
    </dgm:pt>
    <dgm:pt modelId="{95619EA9-0A5C-F24A-A0D7-F0D5F7BF6844}" type="pres">
      <dgm:prSet presAssocID="{1ED56581-1BB6-1F42-AA0C-CCB50C80A0C6}" presName="childText" presStyleLbl="revTx" presStyleIdx="1" presStyleCnt="2">
        <dgm:presLayoutVars>
          <dgm:bulletEnabled val="1"/>
        </dgm:presLayoutVars>
      </dgm:prSet>
      <dgm:spPr/>
      <dgm:t>
        <a:bodyPr/>
        <a:lstStyle/>
        <a:p>
          <a:endParaRPr lang="en-US"/>
        </a:p>
      </dgm:t>
    </dgm:pt>
  </dgm:ptLst>
  <dgm:cxnLst>
    <dgm:cxn modelId="{F8A1B3E9-A166-2D42-9ECC-A3E546BB8BEC}" srcId="{1ED56581-1BB6-1F42-AA0C-CCB50C80A0C6}" destId="{A54567BD-78B0-CE40-80C4-B286EE3D500D}" srcOrd="2" destOrd="0" parTransId="{75ADFB0D-D5AD-774C-BF48-7AA93A0FF9CE}" sibTransId="{15D40C39-AF55-854F-BE07-103133291121}"/>
    <dgm:cxn modelId="{635D5E16-C2EB-C04C-9ED7-6C9403E366D4}" type="presOf" srcId="{90D99856-3D6C-D24C-B667-FFB50140983D}" destId="{95619EA9-0A5C-F24A-A0D7-F0D5F7BF6844}" srcOrd="0" destOrd="1" presId="urn:microsoft.com/office/officeart/2005/8/layout/vList2"/>
    <dgm:cxn modelId="{D980E5A1-F622-1C48-9992-3B22DD3449ED}" type="presOf" srcId="{BA0DF940-D9B2-2D44-9C01-3B365AFFE397}" destId="{95619EA9-0A5C-F24A-A0D7-F0D5F7BF6844}" srcOrd="0" destOrd="0" presId="urn:microsoft.com/office/officeart/2005/8/layout/vList2"/>
    <dgm:cxn modelId="{29FD98C9-9F63-954B-AE6F-BA27E2C0178D}" type="presOf" srcId="{6A0569F9-E667-5941-BC98-ED2ADF5869FC}" destId="{D3EA05B8-C7E2-364D-88CE-85DFB7196FE6}" srcOrd="0" destOrd="0" presId="urn:microsoft.com/office/officeart/2005/8/layout/vList2"/>
    <dgm:cxn modelId="{F88C711B-EB59-B448-8042-CABBB6C8E068}" srcId="{1148365D-2B3A-6145-A0BE-59C0AD6B82A2}" destId="{6A0569F9-E667-5941-BC98-ED2ADF5869FC}" srcOrd="0" destOrd="0" parTransId="{7FCB6D46-EA7B-E046-83B3-C8618A57D56A}" sibTransId="{944CE618-A49F-E041-94FE-8B80BF88133F}"/>
    <dgm:cxn modelId="{14BC6071-6568-4048-AD40-344A13718B01}" srcId="{6A0569F9-E667-5941-BC98-ED2ADF5869FC}" destId="{153123AC-017F-ED42-850B-3767EC17495E}" srcOrd="0" destOrd="0" parTransId="{F42A2C40-4A60-5241-B441-75EE4AF86566}" sibTransId="{5BA6718C-CECB-9045-9C88-0E5C10985616}"/>
    <dgm:cxn modelId="{9A9E1859-57BE-844C-B6B1-CEBCA51B9A49}" srcId="{6A0569F9-E667-5941-BC98-ED2ADF5869FC}" destId="{D1C770CB-3D10-2D49-ACA0-3E2E3F6BD179}" srcOrd="1" destOrd="0" parTransId="{E1B89D90-99A9-0F4F-9943-D9235E7B9BC1}" sibTransId="{7A032BA0-F865-7440-8AB9-0EA095E35F76}"/>
    <dgm:cxn modelId="{0ADE6719-8D99-0A4C-AB31-6C0D170C98DC}" type="presOf" srcId="{153123AC-017F-ED42-850B-3767EC17495E}" destId="{41099717-A923-B94C-A8EB-2D39B72662D1}" srcOrd="0" destOrd="0" presId="urn:microsoft.com/office/officeart/2005/8/layout/vList2"/>
    <dgm:cxn modelId="{8EA1FF89-7544-9949-874C-BFE9D1EE9C82}" srcId="{6A0569F9-E667-5941-BC98-ED2ADF5869FC}" destId="{A3384A2C-9303-6D4C-ACCE-3B142FD085F2}" srcOrd="2" destOrd="0" parTransId="{A6F7B633-7ABF-E74E-84EB-04C990BD8046}" sibTransId="{2BFAA3D0-6761-CF4F-9DF5-CC642EAB3B25}"/>
    <dgm:cxn modelId="{316EF6F1-01ED-8746-A76F-0614A116D65F}" srcId="{1ED56581-1BB6-1F42-AA0C-CCB50C80A0C6}" destId="{BA0DF940-D9B2-2D44-9C01-3B365AFFE397}" srcOrd="0" destOrd="0" parTransId="{CC89A52C-1ADD-3642-8333-58FF4A5A0DA3}" sibTransId="{838EC6DE-7E02-3D47-AFDD-49CC0B8B30EA}"/>
    <dgm:cxn modelId="{8E627B61-112F-6842-B3AE-6FD565C37A1E}" type="presOf" srcId="{A3384A2C-9303-6D4C-ACCE-3B142FD085F2}" destId="{41099717-A923-B94C-A8EB-2D39B72662D1}" srcOrd="0" destOrd="2" presId="urn:microsoft.com/office/officeart/2005/8/layout/vList2"/>
    <dgm:cxn modelId="{468781B2-6FA3-B648-94C2-9A1B0AA4DEC0}" srcId="{6A0569F9-E667-5941-BC98-ED2ADF5869FC}" destId="{86B4F5F2-A01A-F34B-A1AF-553430AF34A8}" srcOrd="3" destOrd="0" parTransId="{2C644D57-8E0F-2840-B979-2C3559F00DFB}" sibTransId="{AB598AAA-F61A-ED46-8CB4-D24896EF38EA}"/>
    <dgm:cxn modelId="{A86BB823-5EB4-E743-9EA2-FCB0A005FE76}" type="presOf" srcId="{86B4F5F2-A01A-F34B-A1AF-553430AF34A8}" destId="{41099717-A923-B94C-A8EB-2D39B72662D1}" srcOrd="0" destOrd="3" presId="urn:microsoft.com/office/officeart/2005/8/layout/vList2"/>
    <dgm:cxn modelId="{CD1B3FE3-53CF-A84E-9690-D5A1B1C2E71D}" srcId="{1ED56581-1BB6-1F42-AA0C-CCB50C80A0C6}" destId="{90D99856-3D6C-D24C-B667-FFB50140983D}" srcOrd="1" destOrd="0" parTransId="{C6DC6461-9659-E74D-A5DA-484C9D2A057B}" sibTransId="{D805F72D-4A76-AE4C-B6D1-2FEF4C3EBDE6}"/>
    <dgm:cxn modelId="{221F73F1-6FD6-DF40-B625-90FE83897129}" type="presOf" srcId="{1148365D-2B3A-6145-A0BE-59C0AD6B82A2}" destId="{70248831-6760-C545-920E-6E8557CF8CDD}" srcOrd="0" destOrd="0" presId="urn:microsoft.com/office/officeart/2005/8/layout/vList2"/>
    <dgm:cxn modelId="{6474D50D-0A33-CF47-B50E-AB806D34FCE4}" type="presOf" srcId="{1ED56581-1BB6-1F42-AA0C-CCB50C80A0C6}" destId="{9E843588-F565-134E-BBB9-F29CF60A63F3}" srcOrd="0" destOrd="0" presId="urn:microsoft.com/office/officeart/2005/8/layout/vList2"/>
    <dgm:cxn modelId="{71300FE8-F9D5-894A-8649-55D505B51F32}" type="presOf" srcId="{A54567BD-78B0-CE40-80C4-B286EE3D500D}" destId="{95619EA9-0A5C-F24A-A0D7-F0D5F7BF6844}" srcOrd="0" destOrd="2" presId="urn:microsoft.com/office/officeart/2005/8/layout/vList2"/>
    <dgm:cxn modelId="{B0402820-57D1-3B4C-A864-1BE0B16D8019}" type="presOf" srcId="{D1C770CB-3D10-2D49-ACA0-3E2E3F6BD179}" destId="{41099717-A923-B94C-A8EB-2D39B72662D1}" srcOrd="0" destOrd="1" presId="urn:microsoft.com/office/officeart/2005/8/layout/vList2"/>
    <dgm:cxn modelId="{D31602C5-A2BF-2E4D-83F8-996EDEF7D564}" srcId="{1148365D-2B3A-6145-A0BE-59C0AD6B82A2}" destId="{1ED56581-1BB6-1F42-AA0C-CCB50C80A0C6}" srcOrd="1" destOrd="0" parTransId="{148F0D03-2558-EB47-82E4-D840E7BFB7B4}" sibTransId="{CE8442E4-9751-3347-8651-268B73FF7259}"/>
    <dgm:cxn modelId="{BC92EA06-4982-3C4C-ACB8-F05B2FD09C32}" type="presParOf" srcId="{70248831-6760-C545-920E-6E8557CF8CDD}" destId="{D3EA05B8-C7E2-364D-88CE-85DFB7196FE6}" srcOrd="0" destOrd="0" presId="urn:microsoft.com/office/officeart/2005/8/layout/vList2"/>
    <dgm:cxn modelId="{DDCF170C-1BA5-A947-9255-38B7E618B87B}" type="presParOf" srcId="{70248831-6760-C545-920E-6E8557CF8CDD}" destId="{41099717-A923-B94C-A8EB-2D39B72662D1}" srcOrd="1" destOrd="0" presId="urn:microsoft.com/office/officeart/2005/8/layout/vList2"/>
    <dgm:cxn modelId="{0DF4C8F4-8C94-A448-8924-BD651982353F}" type="presParOf" srcId="{70248831-6760-C545-920E-6E8557CF8CDD}" destId="{9E843588-F565-134E-BBB9-F29CF60A63F3}" srcOrd="2" destOrd="0" presId="urn:microsoft.com/office/officeart/2005/8/layout/vList2"/>
    <dgm:cxn modelId="{C075E853-8EB1-724C-BA1A-1E74A04032E2}" type="presParOf" srcId="{70248831-6760-C545-920E-6E8557CF8CDD}" destId="{95619EA9-0A5C-F24A-A0D7-F0D5F7BF684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70A2-2C4A-2A41-8CD3-3852E2D3175C}">
      <dsp:nvSpPr>
        <dsp:cNvPr id="0" name=""/>
        <dsp:cNvSpPr/>
      </dsp:nvSpPr>
      <dsp:spPr>
        <a:xfrm>
          <a:off x="0" y="29233"/>
          <a:ext cx="11772927" cy="8634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b="0" i="0" kern="1200" smtClean="0"/>
            <a:t>Pascal VOC</a:t>
          </a:r>
          <a:endParaRPr lang="en-US" sz="3600" kern="1200"/>
        </a:p>
      </dsp:txBody>
      <dsp:txXfrm>
        <a:off x="42151" y="71384"/>
        <a:ext cx="11688625" cy="779158"/>
      </dsp:txXfrm>
    </dsp:sp>
    <dsp:sp modelId="{898362D7-44B7-4E41-A439-F8C7CE95C9D6}">
      <dsp:nvSpPr>
        <dsp:cNvPr id="0" name=""/>
        <dsp:cNvSpPr/>
      </dsp:nvSpPr>
      <dsp:spPr>
        <a:xfrm>
          <a:off x="0" y="892693"/>
          <a:ext cx="11772927"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790"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en-US" sz="2800" b="0" i="0" kern="1200" smtClean="0"/>
            <a:t>The PASCAL Visual Object Classes (VOC) Challenge</a:t>
          </a:r>
          <a:endParaRPr lang="en-US" sz="2800" kern="1200"/>
        </a:p>
      </dsp:txBody>
      <dsp:txXfrm>
        <a:off x="0" y="892693"/>
        <a:ext cx="11772927" cy="596160"/>
      </dsp:txXfrm>
    </dsp:sp>
    <dsp:sp modelId="{4076D787-706B-5D4C-A152-22BAD40DE85D}">
      <dsp:nvSpPr>
        <dsp:cNvPr id="0" name=""/>
        <dsp:cNvSpPr/>
      </dsp:nvSpPr>
      <dsp:spPr>
        <a:xfrm>
          <a:off x="0" y="1488853"/>
          <a:ext cx="11772927" cy="8634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b="0" i="0" kern="1200" smtClean="0"/>
            <a:t>ILSVRC</a:t>
          </a:r>
          <a:endParaRPr lang="en-US" sz="3600" kern="1200"/>
        </a:p>
      </dsp:txBody>
      <dsp:txXfrm>
        <a:off x="42151" y="1531004"/>
        <a:ext cx="11688625" cy="779158"/>
      </dsp:txXfrm>
    </dsp:sp>
    <dsp:sp modelId="{56810B62-31F2-844A-9B70-6940FE39E1EA}">
      <dsp:nvSpPr>
        <dsp:cNvPr id="0" name=""/>
        <dsp:cNvSpPr/>
      </dsp:nvSpPr>
      <dsp:spPr>
        <a:xfrm>
          <a:off x="0" y="2352313"/>
          <a:ext cx="11772927"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790"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en-US" sz="2800" b="0" i="0" kern="1200" smtClean="0"/>
            <a:t>The ImageNet Large Scale Visual Recognition Challenge</a:t>
          </a:r>
          <a:endParaRPr lang="en-US" sz="2800" kern="1200"/>
        </a:p>
      </dsp:txBody>
      <dsp:txXfrm>
        <a:off x="0" y="2352313"/>
        <a:ext cx="11772927" cy="596160"/>
      </dsp:txXfrm>
    </dsp:sp>
    <dsp:sp modelId="{7AE2A8F7-A1DB-AB4E-A7A9-4F7BADF1B499}">
      <dsp:nvSpPr>
        <dsp:cNvPr id="0" name=""/>
        <dsp:cNvSpPr/>
      </dsp:nvSpPr>
      <dsp:spPr>
        <a:xfrm>
          <a:off x="0" y="2948473"/>
          <a:ext cx="11772927" cy="8634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b="0" i="0" kern="1200" smtClean="0"/>
            <a:t>MS-COCO</a:t>
          </a:r>
          <a:endParaRPr lang="en-US" sz="3600" kern="1200"/>
        </a:p>
      </dsp:txBody>
      <dsp:txXfrm>
        <a:off x="42151" y="2990624"/>
        <a:ext cx="11688625" cy="779158"/>
      </dsp:txXfrm>
    </dsp:sp>
    <dsp:sp modelId="{7A50E850-532C-5A4B-A79B-4FBF0E873A3D}">
      <dsp:nvSpPr>
        <dsp:cNvPr id="0" name=""/>
        <dsp:cNvSpPr/>
      </dsp:nvSpPr>
      <dsp:spPr>
        <a:xfrm>
          <a:off x="0" y="3811933"/>
          <a:ext cx="11772927"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790"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en-US" sz="2800" b="0" i="0" kern="1200" smtClean="0"/>
            <a:t>Microsoft Common Objects in Context</a:t>
          </a:r>
          <a:endParaRPr lang="en-US" sz="2800" kern="1200"/>
        </a:p>
      </dsp:txBody>
      <dsp:txXfrm>
        <a:off x="0" y="3811933"/>
        <a:ext cx="11772927" cy="596160"/>
      </dsp:txXfrm>
    </dsp:sp>
    <dsp:sp modelId="{F1B93859-A9B6-E84D-AD54-3C7DA1A70440}">
      <dsp:nvSpPr>
        <dsp:cNvPr id="0" name=""/>
        <dsp:cNvSpPr/>
      </dsp:nvSpPr>
      <dsp:spPr>
        <a:xfrm>
          <a:off x="0" y="4408093"/>
          <a:ext cx="11772927" cy="8634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b="0" i="0" kern="1200" smtClean="0"/>
            <a:t>OID</a:t>
          </a:r>
          <a:endParaRPr lang="en-US" sz="3600" kern="1200"/>
        </a:p>
      </dsp:txBody>
      <dsp:txXfrm>
        <a:off x="42151" y="4450244"/>
        <a:ext cx="11688625" cy="779158"/>
      </dsp:txXfrm>
    </dsp:sp>
    <dsp:sp modelId="{4E3FB225-E2F7-4042-BBDA-8FC95A1C4600}">
      <dsp:nvSpPr>
        <dsp:cNvPr id="0" name=""/>
        <dsp:cNvSpPr/>
      </dsp:nvSpPr>
      <dsp:spPr>
        <a:xfrm>
          <a:off x="0" y="5271553"/>
          <a:ext cx="11772927"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790"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en-US" sz="2800" b="0" i="0" kern="1200" smtClean="0"/>
            <a:t>The Open Images Detection</a:t>
          </a:r>
          <a:endParaRPr lang="en-US" sz="2800" kern="1200"/>
        </a:p>
      </dsp:txBody>
      <dsp:txXfrm>
        <a:off x="0" y="5271553"/>
        <a:ext cx="11772927" cy="596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A05B8-C7E2-364D-88CE-85DFB7196FE6}">
      <dsp:nvSpPr>
        <dsp:cNvPr id="0" name=""/>
        <dsp:cNvSpPr/>
      </dsp:nvSpPr>
      <dsp:spPr>
        <a:xfrm>
          <a:off x="0" y="4604"/>
          <a:ext cx="12394409" cy="1179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0" i="0" kern="1200" dirty="0" smtClean="0"/>
            <a:t>两阶段检测器（</a:t>
          </a:r>
          <a:r>
            <a:rPr lang="en-US" sz="3200" b="0" i="0" kern="1200" dirty="0" smtClean="0"/>
            <a:t>Two-stage</a:t>
          </a:r>
          <a:r>
            <a:rPr lang="en-US" altLang="zh-CN" sz="3200" b="0" i="0" kern="1200" dirty="0" smtClean="0"/>
            <a:t> </a:t>
          </a:r>
          <a:r>
            <a:rPr lang="en-US" sz="3200" b="0" i="0" kern="1200" dirty="0" smtClean="0"/>
            <a:t>Detectors</a:t>
          </a:r>
          <a:r>
            <a:rPr lang="zh-CN" altLang="en-US" sz="3200" b="0" i="0" kern="1200" dirty="0" smtClean="0"/>
            <a:t>）</a:t>
          </a:r>
          <a:endParaRPr lang="en-US" sz="3200" kern="1200" dirty="0"/>
        </a:p>
      </dsp:txBody>
      <dsp:txXfrm>
        <a:off x="57572" y="62176"/>
        <a:ext cx="12279265" cy="1064216"/>
      </dsp:txXfrm>
    </dsp:sp>
    <dsp:sp modelId="{41099717-A923-B94C-A8EB-2D39B72662D1}">
      <dsp:nvSpPr>
        <dsp:cNvPr id="0" name=""/>
        <dsp:cNvSpPr/>
      </dsp:nvSpPr>
      <dsp:spPr>
        <a:xfrm>
          <a:off x="0" y="1183964"/>
          <a:ext cx="12394409" cy="163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522"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b="0" i="0" kern="1200" dirty="0" smtClean="0"/>
            <a:t>R-CNN</a:t>
          </a:r>
          <a:endParaRPr lang="en-US" sz="2400" kern="1200" dirty="0"/>
        </a:p>
        <a:p>
          <a:pPr marL="228600" lvl="1" indent="-228600" algn="l" defTabSz="1066800" rtl="0">
            <a:lnSpc>
              <a:spcPct val="90000"/>
            </a:lnSpc>
            <a:spcBef>
              <a:spcPct val="0"/>
            </a:spcBef>
            <a:spcAft>
              <a:spcPct val="20000"/>
            </a:spcAft>
            <a:buChar char="•"/>
          </a:pPr>
          <a:r>
            <a:rPr lang="en-US" sz="2400" b="0" i="0" kern="1200" dirty="0" smtClean="0"/>
            <a:t>Fast</a:t>
          </a:r>
          <a:r>
            <a:rPr lang="en-US" altLang="zh-CN" sz="2400" b="0" i="0" kern="1200" dirty="0" smtClean="0"/>
            <a:t> </a:t>
          </a:r>
          <a:r>
            <a:rPr lang="en-US" sz="2400" b="0" i="0" kern="1200" dirty="0" smtClean="0"/>
            <a:t>R-CNN</a:t>
          </a:r>
          <a:endParaRPr lang="en-US" sz="2400" kern="1200" dirty="0"/>
        </a:p>
        <a:p>
          <a:pPr marL="228600" lvl="1" indent="-228600" algn="l" defTabSz="1066800" rtl="0">
            <a:lnSpc>
              <a:spcPct val="90000"/>
            </a:lnSpc>
            <a:spcBef>
              <a:spcPct val="0"/>
            </a:spcBef>
            <a:spcAft>
              <a:spcPct val="20000"/>
            </a:spcAft>
            <a:buChar char="•"/>
          </a:pPr>
          <a:r>
            <a:rPr lang="en-US" sz="2400" b="0" i="0" kern="1200" dirty="0" smtClean="0"/>
            <a:t>Faster</a:t>
          </a:r>
          <a:r>
            <a:rPr lang="en-US" altLang="zh-CN" sz="2400" b="0" i="0" kern="1200" dirty="0" smtClean="0"/>
            <a:t> </a:t>
          </a:r>
          <a:r>
            <a:rPr lang="en-US" sz="2400" b="0" i="0" kern="1200" dirty="0" smtClean="0"/>
            <a:t>R-CNN</a:t>
          </a:r>
          <a:endParaRPr lang="en-US" sz="2400" kern="1200" dirty="0"/>
        </a:p>
        <a:p>
          <a:pPr marL="228600" lvl="1" indent="-228600" algn="l" defTabSz="1066800" rtl="0">
            <a:lnSpc>
              <a:spcPct val="90000"/>
            </a:lnSpc>
            <a:spcBef>
              <a:spcPct val="0"/>
            </a:spcBef>
            <a:spcAft>
              <a:spcPct val="20000"/>
            </a:spcAft>
            <a:buChar char="•"/>
          </a:pPr>
          <a:r>
            <a:rPr lang="en-US" altLang="zh-CN" sz="2400" kern="1200" dirty="0" smtClean="0"/>
            <a:t>R-FCN</a:t>
          </a:r>
          <a:endParaRPr lang="en-US" sz="2400" kern="1200" dirty="0"/>
        </a:p>
      </dsp:txBody>
      <dsp:txXfrm>
        <a:off x="0" y="1183964"/>
        <a:ext cx="12394409" cy="1630124"/>
      </dsp:txXfrm>
    </dsp:sp>
    <dsp:sp modelId="{9E843588-F565-134E-BBB9-F29CF60A63F3}">
      <dsp:nvSpPr>
        <dsp:cNvPr id="0" name=""/>
        <dsp:cNvSpPr/>
      </dsp:nvSpPr>
      <dsp:spPr>
        <a:xfrm>
          <a:off x="0" y="2814089"/>
          <a:ext cx="12394409" cy="1179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0" i="0" kern="1200" dirty="0" smtClean="0"/>
            <a:t>一阶段检测器（</a:t>
          </a:r>
          <a:r>
            <a:rPr lang="en-US" sz="3200" b="0" i="0" kern="1200" dirty="0" smtClean="0"/>
            <a:t>One-stage</a:t>
          </a:r>
          <a:r>
            <a:rPr lang="en-US" altLang="zh-CN" sz="3200" b="0" i="0" kern="1200" dirty="0" smtClean="0"/>
            <a:t> </a:t>
          </a:r>
          <a:r>
            <a:rPr lang="en-US" sz="3200" b="0" i="0" kern="1200" dirty="0" smtClean="0"/>
            <a:t>Detectors</a:t>
          </a:r>
          <a:r>
            <a:rPr lang="zh-CN" altLang="en-US" sz="3200" b="0" i="0" kern="1200" dirty="0" smtClean="0"/>
            <a:t>）</a:t>
          </a:r>
          <a:endParaRPr lang="en-US" sz="3200" kern="1200" dirty="0"/>
        </a:p>
      </dsp:txBody>
      <dsp:txXfrm>
        <a:off x="57572" y="2871661"/>
        <a:ext cx="12279265" cy="1064216"/>
      </dsp:txXfrm>
    </dsp:sp>
    <dsp:sp modelId="{95619EA9-0A5C-F24A-A0D7-F0D5F7BF6844}">
      <dsp:nvSpPr>
        <dsp:cNvPr id="0" name=""/>
        <dsp:cNvSpPr/>
      </dsp:nvSpPr>
      <dsp:spPr>
        <a:xfrm>
          <a:off x="0" y="3993449"/>
          <a:ext cx="12394409" cy="123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522"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b="0" i="0" kern="1200" dirty="0" smtClean="0"/>
            <a:t>YOLO</a:t>
          </a:r>
          <a:r>
            <a:rPr lang="en-US" altLang="zh-CN" sz="2400" b="0" i="0" kern="1200" dirty="0" smtClean="0"/>
            <a:t> </a:t>
          </a:r>
          <a:r>
            <a:rPr lang="en-US" sz="2400" b="0" i="0" kern="1200" dirty="0" smtClean="0"/>
            <a:t>v1</a:t>
          </a:r>
          <a:endParaRPr lang="en-US" sz="2400" kern="1200" dirty="0"/>
        </a:p>
        <a:p>
          <a:pPr marL="228600" lvl="1" indent="-228600" algn="l" defTabSz="1066800" rtl="0">
            <a:lnSpc>
              <a:spcPct val="90000"/>
            </a:lnSpc>
            <a:spcBef>
              <a:spcPct val="0"/>
            </a:spcBef>
            <a:spcAft>
              <a:spcPct val="20000"/>
            </a:spcAft>
            <a:buChar char="•"/>
          </a:pPr>
          <a:r>
            <a:rPr lang="en-US" sz="2400" b="0" i="0" kern="1200" dirty="0" smtClean="0"/>
            <a:t>YOLO</a:t>
          </a:r>
          <a:r>
            <a:rPr lang="en-US" altLang="zh-CN" sz="2400" b="0" i="0" kern="1200" dirty="0" smtClean="0"/>
            <a:t> </a:t>
          </a:r>
          <a:r>
            <a:rPr lang="en-US" sz="2400" b="0" i="0" kern="1200" dirty="0" smtClean="0"/>
            <a:t>v2</a:t>
          </a:r>
          <a:endParaRPr lang="en-US" sz="2400" kern="1200" dirty="0"/>
        </a:p>
        <a:p>
          <a:pPr marL="228600" lvl="1" indent="-228600" algn="l" defTabSz="1066800" rtl="0">
            <a:lnSpc>
              <a:spcPct val="90000"/>
            </a:lnSpc>
            <a:spcBef>
              <a:spcPct val="0"/>
            </a:spcBef>
            <a:spcAft>
              <a:spcPct val="20000"/>
            </a:spcAft>
            <a:buChar char="•"/>
          </a:pPr>
          <a:r>
            <a:rPr lang="en-US" sz="2400" b="0" i="0" kern="1200" dirty="0" smtClean="0"/>
            <a:t>YOLO</a:t>
          </a:r>
          <a:r>
            <a:rPr lang="en-US" altLang="zh-CN" sz="2400" b="0" i="0" kern="1200" dirty="0" smtClean="0"/>
            <a:t> </a:t>
          </a:r>
          <a:r>
            <a:rPr lang="en-US" sz="2400" b="0" i="0" kern="1200" dirty="0" smtClean="0"/>
            <a:t>v3</a:t>
          </a:r>
          <a:endParaRPr lang="en-US" sz="2400" kern="1200" dirty="0"/>
        </a:p>
      </dsp:txBody>
      <dsp:txXfrm>
        <a:off x="0" y="3993449"/>
        <a:ext cx="12394409" cy="12388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9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jiqizhixin.com/articles/2018-05-14-4" TargetMode="External"/><Relationship Id="rId4" Type="http://schemas.openxmlformats.org/officeDocument/2006/relationships/hyperlink" Target="https://pjreddie.com/darknet/yolo/"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1178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356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3271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372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681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5137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atinLnBrk="1"/>
            <a:r>
              <a:rPr lang="en-US" altLang="zh-CN" sz="1100" b="0" i="0" u="none" strike="noStrike" cap="none" dirty="0" smtClean="0">
                <a:solidFill>
                  <a:srgbClr val="000000"/>
                </a:solidFill>
                <a:effectLst/>
                <a:latin typeface="Arial"/>
                <a:ea typeface="Arial"/>
                <a:cs typeface="Arial"/>
                <a:sym typeface="Arial"/>
              </a:rPr>
              <a:t>R-CNN </a:t>
            </a:r>
            <a:r>
              <a:rPr lang="zh-CN" altLang="en-US" sz="1100" b="0" i="0" u="none" strike="noStrike" cap="none" dirty="0" smtClean="0">
                <a:solidFill>
                  <a:srgbClr val="000000"/>
                </a:solidFill>
                <a:effectLst/>
                <a:latin typeface="Arial"/>
                <a:ea typeface="Arial"/>
                <a:cs typeface="Arial"/>
                <a:sym typeface="Arial"/>
              </a:rPr>
              <a:t>采用深度网络来对 </a:t>
            </a:r>
            <a:r>
              <a:rPr lang="en-US" altLang="zh-CN" sz="1100" b="0" i="0" u="none" strike="noStrike" cap="none" dirty="0" smtClean="0">
                <a:solidFill>
                  <a:srgbClr val="000000"/>
                </a:solidFill>
                <a:effectLst/>
                <a:latin typeface="Arial"/>
                <a:ea typeface="Arial"/>
                <a:cs typeface="Arial"/>
                <a:sym typeface="Arial"/>
              </a:rPr>
              <a:t>object proposals </a:t>
            </a:r>
            <a:r>
              <a:rPr lang="zh-CN" altLang="en-US" sz="1100" b="0" i="0" u="none" strike="noStrike" cap="none" dirty="0" smtClean="0">
                <a:solidFill>
                  <a:srgbClr val="000000"/>
                </a:solidFill>
                <a:effectLst/>
                <a:latin typeface="Arial"/>
                <a:ea typeface="Arial"/>
                <a:cs typeface="Arial"/>
                <a:sym typeface="Arial"/>
              </a:rPr>
              <a:t>分类以进行目标检测，其缺点如下：</a:t>
            </a:r>
          </a:p>
          <a:p>
            <a:pPr latinLnBrk="1"/>
            <a:r>
              <a:rPr lang="en-US" altLang="zh-CN" sz="1100" b="0" i="0" u="none" strike="noStrike" cap="none" dirty="0" smtClean="0">
                <a:solidFill>
                  <a:srgbClr val="000000"/>
                </a:solidFill>
                <a:effectLst/>
                <a:latin typeface="Arial"/>
                <a:ea typeface="Arial"/>
                <a:cs typeface="Arial"/>
                <a:sym typeface="Arial"/>
              </a:rPr>
              <a:t>[1] - </a:t>
            </a:r>
            <a:r>
              <a:rPr lang="zh-CN" altLang="en-US" sz="1100" b="0" i="0" u="none" strike="noStrike" cap="none" dirty="0" smtClean="0">
                <a:solidFill>
                  <a:srgbClr val="000000"/>
                </a:solidFill>
                <a:effectLst/>
                <a:latin typeface="Arial"/>
                <a:ea typeface="Arial"/>
                <a:cs typeface="Arial"/>
                <a:sym typeface="Arial"/>
              </a:rPr>
              <a:t>训练是 </a:t>
            </a:r>
            <a:r>
              <a:rPr lang="en-US" altLang="zh-CN" sz="1100" b="0" i="0" u="none" strike="noStrike" cap="none" dirty="0" smtClean="0">
                <a:solidFill>
                  <a:srgbClr val="000000"/>
                </a:solidFill>
                <a:effectLst/>
                <a:latin typeface="Arial"/>
                <a:ea typeface="Arial"/>
                <a:cs typeface="Arial"/>
                <a:sym typeface="Arial"/>
              </a:rPr>
              <a:t>multi-stage </a:t>
            </a:r>
            <a:r>
              <a:rPr lang="zh-CN" altLang="en-US" sz="1100" b="0" i="0" u="none" strike="noStrike" cap="none" dirty="0" smtClean="0">
                <a:solidFill>
                  <a:srgbClr val="000000"/>
                </a:solidFill>
                <a:effectLst/>
                <a:latin typeface="Arial"/>
                <a:ea typeface="Arial"/>
                <a:cs typeface="Arial"/>
                <a:sym typeface="Arial"/>
              </a:rPr>
              <a:t>的</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en-US" altLang="zh-CN" sz="1100" b="0" i="0" u="none" strike="noStrike" cap="none" dirty="0" smtClean="0">
                <a:solidFill>
                  <a:srgbClr val="000000"/>
                </a:solidFill>
                <a:effectLst/>
                <a:latin typeface="Arial"/>
                <a:ea typeface="Arial"/>
                <a:cs typeface="Arial"/>
                <a:sym typeface="Arial"/>
              </a:rPr>
              <a:t>a). R-CNN </a:t>
            </a:r>
            <a:r>
              <a:rPr lang="zh-CN" altLang="en-US" sz="1100" b="0" i="0" u="none" strike="noStrike" cap="none" dirty="0" smtClean="0">
                <a:solidFill>
                  <a:srgbClr val="000000"/>
                </a:solidFill>
                <a:effectLst/>
                <a:latin typeface="Arial"/>
                <a:ea typeface="Arial"/>
                <a:cs typeface="Arial"/>
                <a:sym typeface="Arial"/>
              </a:rPr>
              <a:t>首先采用 </a:t>
            </a:r>
            <a:r>
              <a:rPr lang="en-US" altLang="zh-CN" sz="1100" b="0" i="0" u="none" strike="noStrike" cap="none" dirty="0" smtClean="0">
                <a:solidFill>
                  <a:srgbClr val="000000"/>
                </a:solidFill>
                <a:effectLst/>
                <a:latin typeface="Arial"/>
                <a:ea typeface="Arial"/>
                <a:cs typeface="Arial"/>
                <a:sym typeface="Arial"/>
              </a:rPr>
              <a:t>log loss </a:t>
            </a:r>
            <a:r>
              <a:rPr lang="zh-CN" altLang="en-US" sz="1100" b="0" i="0" u="none" strike="noStrike" cap="none" dirty="0" smtClean="0">
                <a:solidFill>
                  <a:srgbClr val="000000"/>
                </a:solidFill>
                <a:effectLst/>
                <a:latin typeface="Arial"/>
                <a:ea typeface="Arial"/>
                <a:cs typeface="Arial"/>
                <a:sym typeface="Arial"/>
              </a:rPr>
              <a:t>对 </a:t>
            </a:r>
            <a:r>
              <a:rPr lang="en-US" altLang="zh-CN" sz="1100" b="0" i="0" u="none" strike="noStrike" cap="none" dirty="0" smtClean="0">
                <a:solidFill>
                  <a:srgbClr val="000000"/>
                </a:solidFill>
                <a:effectLst/>
                <a:latin typeface="Arial"/>
                <a:ea typeface="Arial"/>
                <a:cs typeface="Arial"/>
                <a:sym typeface="Arial"/>
              </a:rPr>
              <a:t>object proposals </a:t>
            </a:r>
            <a:r>
              <a:rPr lang="zh-CN" altLang="en-US" sz="1100" b="0" i="0" u="none" strike="noStrike" cap="none" dirty="0" smtClean="0">
                <a:solidFill>
                  <a:srgbClr val="000000"/>
                </a:solidFill>
                <a:effectLst/>
                <a:latin typeface="Arial"/>
                <a:ea typeface="Arial"/>
                <a:cs typeface="Arial"/>
                <a:sym typeface="Arial"/>
              </a:rPr>
              <a:t>微调 </a:t>
            </a:r>
            <a:r>
              <a:rPr lang="en-US" altLang="zh-CN" sz="1100" b="0" i="0" u="none" strike="noStrike" cap="none" dirty="0" err="1" smtClean="0">
                <a:solidFill>
                  <a:srgbClr val="000000"/>
                </a:solidFill>
                <a:effectLst/>
                <a:latin typeface="Arial"/>
                <a:ea typeface="Arial"/>
                <a:cs typeface="Arial"/>
                <a:sym typeface="Arial"/>
              </a:rPr>
              <a:t>ConvNet</a:t>
            </a:r>
            <a:r>
              <a:rPr lang="zh-CN" altLang="en-US" sz="1100" b="0" i="0" u="none" strike="noStrike" cap="none" dirty="0" smtClean="0">
                <a:solidFill>
                  <a:srgbClr val="000000"/>
                </a:solidFill>
                <a:effectLst/>
                <a:latin typeface="Arial"/>
                <a:ea typeface="Arial"/>
                <a:cs typeface="Arial"/>
                <a:sym typeface="Arial"/>
              </a:rPr>
              <a:t>；</a:t>
            </a:r>
            <a:br>
              <a:rPr lang="zh-CN" altLang="en-US" sz="1100" b="0" i="0" u="none" strike="noStrike" cap="none" dirty="0" smtClean="0">
                <a:solidFill>
                  <a:srgbClr val="000000"/>
                </a:solidFill>
                <a:effectLst/>
                <a:latin typeface="Arial"/>
                <a:ea typeface="Arial"/>
                <a:cs typeface="Arial"/>
                <a:sym typeface="Arial"/>
              </a:rPr>
            </a:br>
            <a:r>
              <a:rPr lang="en-US" altLang="zh-CN" sz="1100" b="0" i="0" u="none" strike="noStrike" cap="none" dirty="0" smtClean="0">
                <a:solidFill>
                  <a:srgbClr val="000000"/>
                </a:solidFill>
                <a:effectLst/>
                <a:latin typeface="Arial"/>
                <a:ea typeface="Arial"/>
                <a:cs typeface="Arial"/>
                <a:sym typeface="Arial"/>
              </a:rPr>
              <a:t>b). </a:t>
            </a:r>
            <a:r>
              <a:rPr lang="zh-CN" altLang="en-US" sz="1100" b="0" i="0" u="none" strike="noStrike" cap="none" dirty="0" smtClean="0">
                <a:solidFill>
                  <a:srgbClr val="000000"/>
                </a:solidFill>
                <a:effectLst/>
                <a:latin typeface="Arial"/>
                <a:ea typeface="Arial"/>
                <a:cs typeface="Arial"/>
                <a:sym typeface="Arial"/>
              </a:rPr>
              <a:t>然后将 </a:t>
            </a:r>
            <a:r>
              <a:rPr lang="en-US" altLang="zh-CN" sz="1100" b="0" i="0" u="none" strike="noStrike" cap="none" dirty="0" err="1" smtClean="0">
                <a:solidFill>
                  <a:srgbClr val="000000"/>
                </a:solidFill>
                <a:effectLst/>
                <a:latin typeface="Arial"/>
                <a:ea typeface="Arial"/>
                <a:cs typeface="Arial"/>
                <a:sym typeface="Arial"/>
              </a:rPr>
              <a:t>ConvNet</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特征送入 </a:t>
            </a:r>
            <a:r>
              <a:rPr lang="en-US" altLang="zh-CN" sz="1100" b="0" i="0" u="none" strike="noStrike" cap="none" dirty="0" smtClean="0">
                <a:solidFill>
                  <a:srgbClr val="000000"/>
                </a:solidFill>
                <a:effectLst/>
                <a:latin typeface="Arial"/>
                <a:ea typeface="Arial"/>
                <a:cs typeface="Arial"/>
                <a:sym typeface="Arial"/>
              </a:rPr>
              <a:t>SVMs </a:t>
            </a:r>
            <a:r>
              <a:rPr lang="zh-CN" altLang="en-US" sz="1100" b="0" i="0" u="none" strike="noStrike" cap="none" dirty="0" smtClean="0">
                <a:solidFill>
                  <a:srgbClr val="000000"/>
                </a:solidFill>
                <a:effectLst/>
                <a:latin typeface="Arial"/>
                <a:ea typeface="Arial"/>
                <a:cs typeface="Arial"/>
                <a:sym typeface="Arial"/>
              </a:rPr>
              <a:t>分类器</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将 </a:t>
            </a:r>
            <a:r>
              <a:rPr lang="en-US" altLang="zh-CN" sz="1100" b="0" i="0" u="none" strike="noStrike" cap="none" dirty="0" smtClean="0">
                <a:solidFill>
                  <a:srgbClr val="000000"/>
                </a:solidFill>
                <a:effectLst/>
                <a:latin typeface="Arial"/>
                <a:ea typeface="Arial"/>
                <a:cs typeface="Arial"/>
                <a:sym typeface="Arial"/>
              </a:rPr>
              <a:t>SVMs </a:t>
            </a:r>
            <a:r>
              <a:rPr lang="zh-CN" altLang="en-US" sz="1100" b="0" i="0" u="none" strike="noStrike" cap="none" dirty="0" smtClean="0">
                <a:solidFill>
                  <a:srgbClr val="000000"/>
                </a:solidFill>
                <a:effectLst/>
                <a:latin typeface="Arial"/>
                <a:ea typeface="Arial"/>
                <a:cs typeface="Arial"/>
                <a:sym typeface="Arial"/>
              </a:rPr>
              <a:t>作为目标检测器，取代微调的 </a:t>
            </a:r>
            <a:r>
              <a:rPr lang="en-US" altLang="zh-CN" sz="1100" b="0" i="0" u="none" strike="noStrike" cap="none" dirty="0" err="1" smtClean="0">
                <a:solidFill>
                  <a:srgbClr val="000000"/>
                </a:solidFill>
                <a:effectLst/>
                <a:latin typeface="Arial"/>
                <a:ea typeface="Arial"/>
                <a:cs typeface="Arial"/>
                <a:sym typeface="Arial"/>
              </a:rPr>
              <a:t>softmax</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分类器；</a:t>
            </a:r>
            <a:br>
              <a:rPr lang="zh-CN" altLang="en-US" sz="1100" b="0" i="0" u="none" strike="noStrike" cap="none" dirty="0" smtClean="0">
                <a:solidFill>
                  <a:srgbClr val="000000"/>
                </a:solidFill>
                <a:effectLst/>
                <a:latin typeface="Arial"/>
                <a:ea typeface="Arial"/>
                <a:cs typeface="Arial"/>
                <a:sym typeface="Arial"/>
              </a:rPr>
            </a:br>
            <a:r>
              <a:rPr lang="en-US" altLang="zh-CN" sz="1100" b="0" i="0" u="none" strike="noStrike" cap="none" dirty="0" smtClean="0">
                <a:solidFill>
                  <a:srgbClr val="000000"/>
                </a:solidFill>
                <a:effectLst/>
                <a:latin typeface="Arial"/>
                <a:ea typeface="Arial"/>
                <a:cs typeface="Arial"/>
                <a:sym typeface="Arial"/>
              </a:rPr>
              <a:t>c). </a:t>
            </a:r>
            <a:r>
              <a:rPr lang="zh-CN" altLang="en-US" sz="1100" b="0" i="0" u="none" strike="noStrike" cap="none" dirty="0" smtClean="0">
                <a:solidFill>
                  <a:srgbClr val="000000"/>
                </a:solidFill>
                <a:effectLst/>
                <a:latin typeface="Arial"/>
                <a:ea typeface="Arial"/>
                <a:cs typeface="Arial"/>
                <a:sym typeface="Arial"/>
              </a:rPr>
              <a:t>学习 </a:t>
            </a:r>
            <a:r>
              <a:rPr lang="en-US" altLang="zh-CN" sz="1100" b="0" i="0" u="none" strike="noStrike" cap="none" dirty="0" smtClean="0">
                <a:solidFill>
                  <a:srgbClr val="000000"/>
                </a:solidFill>
                <a:effectLst/>
                <a:latin typeface="Arial"/>
                <a:ea typeface="Arial"/>
                <a:cs typeface="Arial"/>
                <a:sym typeface="Arial"/>
              </a:rPr>
              <a:t>bounding-box </a:t>
            </a:r>
            <a:r>
              <a:rPr lang="zh-CN" altLang="en-US" sz="1100" b="0" i="0" u="none" strike="noStrike" cap="none" dirty="0" smtClean="0">
                <a:solidFill>
                  <a:srgbClr val="000000"/>
                </a:solidFill>
                <a:effectLst/>
                <a:latin typeface="Arial"/>
                <a:ea typeface="Arial"/>
                <a:cs typeface="Arial"/>
                <a:sym typeface="Arial"/>
              </a:rPr>
              <a:t>回归器</a:t>
            </a:r>
            <a:r>
              <a:rPr lang="en-US" altLang="zh-CN" sz="1100" b="0" i="0" u="none" strike="noStrike" cap="none" dirty="0" smtClean="0">
                <a:solidFill>
                  <a:srgbClr val="000000"/>
                </a:solidFill>
                <a:effectLst/>
                <a:latin typeface="Arial"/>
                <a:ea typeface="Arial"/>
                <a:cs typeface="Arial"/>
                <a:sym typeface="Arial"/>
              </a:rPr>
              <a:t>.</a:t>
            </a:r>
          </a:p>
          <a:p>
            <a:pPr latinLnBrk="1"/>
            <a:r>
              <a:rPr lang="en-US" altLang="zh-CN" sz="1100" b="0" i="0" u="none" strike="noStrike" cap="none" dirty="0" smtClean="0">
                <a:solidFill>
                  <a:srgbClr val="000000"/>
                </a:solidFill>
                <a:effectLst/>
                <a:latin typeface="Arial"/>
                <a:ea typeface="Arial"/>
                <a:cs typeface="Arial"/>
                <a:sym typeface="Arial"/>
              </a:rPr>
              <a:t>[2] - </a:t>
            </a:r>
            <a:r>
              <a:rPr lang="zh-CN" altLang="en-US" sz="1100" b="0" i="0" u="none" strike="noStrike" cap="none" dirty="0" smtClean="0">
                <a:solidFill>
                  <a:srgbClr val="000000"/>
                </a:solidFill>
                <a:effectLst/>
                <a:latin typeface="Arial"/>
                <a:ea typeface="Arial"/>
                <a:cs typeface="Arial"/>
                <a:sym typeface="Arial"/>
              </a:rPr>
              <a:t>训练的空间和时间代价较高</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zh-CN" altLang="en-US" sz="1100" b="0" i="0" u="none" strike="noStrike" cap="none" dirty="0" smtClean="0">
                <a:solidFill>
                  <a:srgbClr val="000000"/>
                </a:solidFill>
                <a:effectLst/>
                <a:latin typeface="Arial"/>
                <a:ea typeface="Arial"/>
                <a:cs typeface="Arial"/>
                <a:sym typeface="Arial"/>
              </a:rPr>
              <a:t>训练 </a:t>
            </a:r>
            <a:r>
              <a:rPr lang="en-US" altLang="zh-CN" sz="1100" b="0" i="0" u="none" strike="noStrike" cap="none" dirty="0" smtClean="0">
                <a:solidFill>
                  <a:srgbClr val="000000"/>
                </a:solidFill>
                <a:effectLst/>
                <a:latin typeface="Arial"/>
                <a:ea typeface="Arial"/>
                <a:cs typeface="Arial"/>
                <a:sym typeface="Arial"/>
              </a:rPr>
              <a:t>SVM </a:t>
            </a:r>
            <a:r>
              <a:rPr lang="zh-CN" altLang="en-US" sz="1100" b="0" i="0" u="none" strike="noStrike" cap="none" dirty="0" smtClean="0">
                <a:solidFill>
                  <a:srgbClr val="000000"/>
                </a:solidFill>
                <a:effectLst/>
                <a:latin typeface="Arial"/>
                <a:ea typeface="Arial"/>
                <a:cs typeface="Arial"/>
                <a:sym typeface="Arial"/>
              </a:rPr>
              <a:t>和 </a:t>
            </a:r>
            <a:r>
              <a:rPr lang="en-US" altLang="zh-CN" sz="1100" b="0" i="0" u="none" strike="noStrike" cap="none" dirty="0" smtClean="0">
                <a:solidFill>
                  <a:srgbClr val="000000"/>
                </a:solidFill>
                <a:effectLst/>
                <a:latin typeface="Arial"/>
                <a:ea typeface="Arial"/>
                <a:cs typeface="Arial"/>
                <a:sym typeface="Arial"/>
              </a:rPr>
              <a:t>bounding-box </a:t>
            </a:r>
            <a:r>
              <a:rPr lang="zh-CN" altLang="en-US" sz="1100" b="0" i="0" u="none" strike="noStrike" cap="none" dirty="0" smtClean="0">
                <a:solidFill>
                  <a:srgbClr val="000000"/>
                </a:solidFill>
                <a:effectLst/>
                <a:latin typeface="Arial"/>
                <a:ea typeface="Arial"/>
                <a:cs typeface="Arial"/>
                <a:sym typeface="Arial"/>
              </a:rPr>
              <a:t>回归器时，需要对每张图像的每个 </a:t>
            </a:r>
            <a:r>
              <a:rPr lang="en-US" altLang="zh-CN" sz="1100" b="0" i="0" u="none" strike="noStrike" cap="none" dirty="0" smtClean="0">
                <a:solidFill>
                  <a:srgbClr val="000000"/>
                </a:solidFill>
                <a:effectLst/>
                <a:latin typeface="Arial"/>
                <a:ea typeface="Arial"/>
                <a:cs typeface="Arial"/>
                <a:sym typeface="Arial"/>
              </a:rPr>
              <a:t>object proposal </a:t>
            </a:r>
            <a:r>
              <a:rPr lang="zh-CN" altLang="en-US" sz="1100" b="0" i="0" u="none" strike="noStrike" cap="none" dirty="0" smtClean="0">
                <a:solidFill>
                  <a:srgbClr val="000000"/>
                </a:solidFill>
                <a:effectLst/>
                <a:latin typeface="Arial"/>
                <a:ea typeface="Arial"/>
                <a:cs typeface="Arial"/>
                <a:sym typeface="Arial"/>
              </a:rPr>
              <a:t>进行特征提取，并写入磁盘</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zh-CN" altLang="en-US" sz="1100" b="0" i="0" u="none" strike="noStrike" cap="none" dirty="0" smtClean="0">
                <a:solidFill>
                  <a:srgbClr val="000000"/>
                </a:solidFill>
                <a:effectLst/>
                <a:latin typeface="Arial"/>
                <a:ea typeface="Arial"/>
                <a:cs typeface="Arial"/>
                <a:sym typeface="Arial"/>
              </a:rPr>
              <a:t>采用深度网络，比如 </a:t>
            </a:r>
            <a:r>
              <a:rPr lang="en-US" altLang="zh-CN" sz="1100" b="0" i="0" u="none" strike="noStrike" cap="none" dirty="0" smtClean="0">
                <a:solidFill>
                  <a:srgbClr val="000000"/>
                </a:solidFill>
                <a:effectLst/>
                <a:latin typeface="Arial"/>
                <a:ea typeface="Arial"/>
                <a:cs typeface="Arial"/>
                <a:sym typeface="Arial"/>
              </a:rPr>
              <a:t>VGG16</a:t>
            </a:r>
            <a:r>
              <a:rPr lang="zh-CN" altLang="en-US" sz="1100" b="0" i="0" u="none" strike="noStrike" cap="none" dirty="0" smtClean="0">
                <a:solidFill>
                  <a:srgbClr val="000000"/>
                </a:solidFill>
                <a:effectLst/>
                <a:latin typeface="Arial"/>
                <a:ea typeface="Arial"/>
                <a:cs typeface="Arial"/>
                <a:sym typeface="Arial"/>
              </a:rPr>
              <a:t>，对 </a:t>
            </a:r>
            <a:r>
              <a:rPr lang="en-US" altLang="zh-CN" sz="1100" b="0" i="0" u="none" strike="noStrike" cap="none" dirty="0" smtClean="0">
                <a:solidFill>
                  <a:srgbClr val="000000"/>
                </a:solidFill>
                <a:effectLst/>
                <a:latin typeface="Arial"/>
                <a:ea typeface="Arial"/>
                <a:cs typeface="Arial"/>
                <a:sym typeface="Arial"/>
              </a:rPr>
              <a:t>VOC07 </a:t>
            </a:r>
            <a:r>
              <a:rPr lang="en-US" altLang="zh-CN" sz="1100" b="0" i="0" u="none" strike="noStrike" cap="none" dirty="0" err="1" smtClean="0">
                <a:solidFill>
                  <a:srgbClr val="000000"/>
                </a:solidFill>
                <a:effectLst/>
                <a:latin typeface="Arial"/>
                <a:ea typeface="Arial"/>
                <a:cs typeface="Arial"/>
                <a:sym typeface="Arial"/>
              </a:rPr>
              <a:t>trainval</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数据集的 </a:t>
            </a:r>
            <a:r>
              <a:rPr lang="en-US" altLang="zh-CN" sz="1100" b="0" i="0" u="none" strike="noStrike" cap="none" dirty="0" smtClean="0">
                <a:solidFill>
                  <a:srgbClr val="000000"/>
                </a:solidFill>
                <a:effectLst/>
                <a:latin typeface="Arial"/>
                <a:ea typeface="Arial"/>
                <a:cs typeface="Arial"/>
                <a:sym typeface="Arial"/>
              </a:rPr>
              <a:t>5K </a:t>
            </a:r>
            <a:r>
              <a:rPr lang="zh-CN" altLang="en-US" sz="1100" b="0" i="0" u="none" strike="noStrike" cap="none" dirty="0" smtClean="0">
                <a:solidFill>
                  <a:srgbClr val="000000"/>
                </a:solidFill>
                <a:effectLst/>
                <a:latin typeface="Arial"/>
                <a:ea typeface="Arial"/>
                <a:cs typeface="Arial"/>
                <a:sym typeface="Arial"/>
              </a:rPr>
              <a:t>张图片，这个过程需要 </a:t>
            </a:r>
            <a:r>
              <a:rPr lang="en-US" altLang="zh-CN" sz="1100" b="0" i="0" u="none" strike="noStrike" cap="none" dirty="0" smtClean="0">
                <a:solidFill>
                  <a:srgbClr val="000000"/>
                </a:solidFill>
                <a:effectLst/>
                <a:latin typeface="Arial"/>
                <a:ea typeface="Arial"/>
                <a:cs typeface="Arial"/>
                <a:sym typeface="Arial"/>
              </a:rPr>
              <a:t>2.5 GPU-days</a:t>
            </a:r>
            <a:r>
              <a:rPr lang="zh-CN" altLang="en-US" sz="1100" b="0" i="0" u="none" strike="noStrike" cap="none" dirty="0" smtClean="0">
                <a:solidFill>
                  <a:srgbClr val="000000"/>
                </a:solidFill>
                <a:effectLst/>
                <a:latin typeface="Arial"/>
                <a:ea typeface="Arial"/>
                <a:cs typeface="Arial"/>
                <a:sym typeface="Arial"/>
              </a:rPr>
              <a:t>；且提取的特征需要大量的存储空间</a:t>
            </a:r>
            <a:r>
              <a:rPr lang="en-US" altLang="zh-CN" sz="1100" b="0" i="0" u="none" strike="noStrike" cap="none" dirty="0" smtClean="0">
                <a:solidFill>
                  <a:srgbClr val="000000"/>
                </a:solidFill>
                <a:effectLst/>
                <a:latin typeface="Arial"/>
                <a:ea typeface="Arial"/>
                <a:cs typeface="Arial"/>
                <a:sym typeface="Arial"/>
              </a:rPr>
              <a:t>.</a:t>
            </a:r>
          </a:p>
          <a:p>
            <a:pPr latinLnBrk="1"/>
            <a:r>
              <a:rPr lang="en-US" altLang="zh-CN" sz="1100" b="0" i="0" u="none" strike="noStrike" cap="none" dirty="0" smtClean="0">
                <a:solidFill>
                  <a:srgbClr val="000000"/>
                </a:solidFill>
                <a:effectLst/>
                <a:latin typeface="Arial"/>
                <a:ea typeface="Arial"/>
                <a:cs typeface="Arial"/>
                <a:sym typeface="Arial"/>
              </a:rPr>
              <a:t>[3] - </a:t>
            </a:r>
            <a:r>
              <a:rPr lang="zh-CN" altLang="en-US" sz="1100" b="0" i="0" u="none" strike="noStrike" cap="none" dirty="0" smtClean="0">
                <a:solidFill>
                  <a:srgbClr val="000000"/>
                </a:solidFill>
                <a:effectLst/>
                <a:latin typeface="Arial"/>
                <a:ea typeface="Arial"/>
                <a:cs typeface="Arial"/>
                <a:sym typeface="Arial"/>
              </a:rPr>
              <a:t>目标检测速度慢</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zh-CN" altLang="en-US" sz="1100" b="0" i="0" u="none" strike="noStrike" cap="none" dirty="0" smtClean="0">
                <a:solidFill>
                  <a:srgbClr val="000000"/>
                </a:solidFill>
                <a:effectLst/>
                <a:latin typeface="Arial"/>
                <a:ea typeface="Arial"/>
                <a:cs typeface="Arial"/>
                <a:sym typeface="Arial"/>
              </a:rPr>
              <a:t>测试时，对每张测试图片的每个 </a:t>
            </a:r>
            <a:r>
              <a:rPr lang="en-US" altLang="zh-CN" sz="1100" b="0" i="0" u="none" strike="noStrike" cap="none" dirty="0" smtClean="0">
                <a:solidFill>
                  <a:srgbClr val="000000"/>
                </a:solidFill>
                <a:effectLst/>
                <a:latin typeface="Arial"/>
                <a:ea typeface="Arial"/>
                <a:cs typeface="Arial"/>
                <a:sym typeface="Arial"/>
              </a:rPr>
              <a:t>object proposal </a:t>
            </a:r>
            <a:r>
              <a:rPr lang="zh-CN" altLang="en-US" sz="1100" b="0" i="0" u="none" strike="noStrike" cap="none" dirty="0" smtClean="0">
                <a:solidFill>
                  <a:srgbClr val="000000"/>
                </a:solidFill>
                <a:effectLst/>
                <a:latin typeface="Arial"/>
                <a:ea typeface="Arial"/>
                <a:cs typeface="Arial"/>
                <a:sym typeface="Arial"/>
              </a:rPr>
              <a:t>进行特征提取</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zh-CN" altLang="en-US" sz="1100" b="0" i="0" u="none" strike="noStrike" cap="none" dirty="0" smtClean="0">
                <a:solidFill>
                  <a:srgbClr val="000000"/>
                </a:solidFill>
                <a:effectLst/>
                <a:latin typeface="Arial"/>
                <a:ea typeface="Arial"/>
                <a:cs typeface="Arial"/>
                <a:sym typeface="Arial"/>
              </a:rPr>
              <a:t>基于 </a:t>
            </a:r>
            <a:r>
              <a:rPr lang="en-US" altLang="zh-CN" sz="1100" b="0" i="0" u="none" strike="noStrike" cap="none" dirty="0" smtClean="0">
                <a:solidFill>
                  <a:srgbClr val="000000"/>
                </a:solidFill>
                <a:effectLst/>
                <a:latin typeface="Arial"/>
                <a:ea typeface="Arial"/>
                <a:cs typeface="Arial"/>
                <a:sym typeface="Arial"/>
              </a:rPr>
              <a:t>VGG16 </a:t>
            </a:r>
            <a:r>
              <a:rPr lang="zh-CN" altLang="en-US" sz="1100" b="0" i="0" u="none" strike="noStrike" cap="none" dirty="0" smtClean="0">
                <a:solidFill>
                  <a:srgbClr val="000000"/>
                </a:solidFill>
                <a:effectLst/>
                <a:latin typeface="Arial"/>
                <a:ea typeface="Arial"/>
                <a:cs typeface="Arial"/>
                <a:sym typeface="Arial"/>
              </a:rPr>
              <a:t>的检测，单张 </a:t>
            </a:r>
            <a:r>
              <a:rPr lang="en-US" altLang="zh-CN" sz="1100" b="0" i="0" u="none" strike="noStrike" cap="none" dirty="0" smtClean="0">
                <a:solidFill>
                  <a:srgbClr val="000000"/>
                </a:solidFill>
                <a:effectLst/>
                <a:latin typeface="Arial"/>
                <a:ea typeface="Arial"/>
                <a:cs typeface="Arial"/>
                <a:sym typeface="Arial"/>
              </a:rPr>
              <a:t>GPU </a:t>
            </a:r>
            <a:r>
              <a:rPr lang="zh-CN" altLang="en-US" sz="1100" b="0" i="0" u="none" strike="noStrike" cap="none" dirty="0" smtClean="0">
                <a:solidFill>
                  <a:srgbClr val="000000"/>
                </a:solidFill>
                <a:effectLst/>
                <a:latin typeface="Arial"/>
                <a:ea typeface="Arial"/>
                <a:cs typeface="Arial"/>
                <a:sym typeface="Arial"/>
              </a:rPr>
              <a:t>卡，每张图片需要 </a:t>
            </a:r>
            <a:r>
              <a:rPr lang="en-US" altLang="zh-CN" sz="1100" b="0" i="0" u="none" strike="noStrike" cap="none" dirty="0" smtClean="0">
                <a:solidFill>
                  <a:srgbClr val="000000"/>
                </a:solidFill>
                <a:effectLst/>
                <a:latin typeface="Arial"/>
                <a:ea typeface="Arial"/>
                <a:cs typeface="Arial"/>
                <a:sym typeface="Arial"/>
              </a:rPr>
              <a:t>47s.</a:t>
            </a:r>
          </a:p>
          <a:p>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Its drawbacks are obvious: the redundant feature computations on a large number of overlapped proposals (over 2000 boxes from one image) leads to an extremely slow detection speed (14s per image with GPU)，不是end-2-end，没对框进行回归调整。</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021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atinLnBrk="1"/>
            <a:r>
              <a:rPr lang="en-US" altLang="zh-CN" sz="1100" b="0" i="0" u="none" strike="noStrike" cap="none" dirty="0" smtClean="0">
                <a:solidFill>
                  <a:srgbClr val="000000"/>
                </a:solidFill>
                <a:effectLst/>
                <a:latin typeface="Arial"/>
                <a:ea typeface="Arial"/>
                <a:cs typeface="Arial"/>
                <a:sym typeface="Arial"/>
              </a:rPr>
              <a:t>R-CNN </a:t>
            </a:r>
            <a:r>
              <a:rPr lang="zh-CN" altLang="en-US" sz="1100" b="0" i="0" u="none" strike="noStrike" cap="none" dirty="0" smtClean="0">
                <a:solidFill>
                  <a:srgbClr val="000000"/>
                </a:solidFill>
                <a:effectLst/>
                <a:latin typeface="Arial"/>
                <a:ea typeface="Arial"/>
                <a:cs typeface="Arial"/>
                <a:sym typeface="Arial"/>
              </a:rPr>
              <a:t>采用深度网络来对 </a:t>
            </a:r>
            <a:r>
              <a:rPr lang="en-US" altLang="zh-CN" sz="1100" b="0" i="0" u="none" strike="noStrike" cap="none" dirty="0" smtClean="0">
                <a:solidFill>
                  <a:srgbClr val="000000"/>
                </a:solidFill>
                <a:effectLst/>
                <a:latin typeface="Arial"/>
                <a:ea typeface="Arial"/>
                <a:cs typeface="Arial"/>
                <a:sym typeface="Arial"/>
              </a:rPr>
              <a:t>object proposals </a:t>
            </a:r>
            <a:r>
              <a:rPr lang="zh-CN" altLang="en-US" sz="1100" b="0" i="0" u="none" strike="noStrike" cap="none" dirty="0" smtClean="0">
                <a:solidFill>
                  <a:srgbClr val="000000"/>
                </a:solidFill>
                <a:effectLst/>
                <a:latin typeface="Arial"/>
                <a:ea typeface="Arial"/>
                <a:cs typeface="Arial"/>
                <a:sym typeface="Arial"/>
              </a:rPr>
              <a:t>分类以进行目标检测，其缺点如下：</a:t>
            </a:r>
          </a:p>
          <a:p>
            <a:pPr latinLnBrk="1"/>
            <a:r>
              <a:rPr lang="en-US" altLang="zh-CN" sz="1100" b="0" i="0" u="none" strike="noStrike" cap="none" dirty="0" smtClean="0">
                <a:solidFill>
                  <a:srgbClr val="000000"/>
                </a:solidFill>
                <a:effectLst/>
                <a:latin typeface="Arial"/>
                <a:ea typeface="Arial"/>
                <a:cs typeface="Arial"/>
                <a:sym typeface="Arial"/>
              </a:rPr>
              <a:t>[1] - </a:t>
            </a:r>
            <a:r>
              <a:rPr lang="zh-CN" altLang="en-US" sz="1100" b="0" i="0" u="none" strike="noStrike" cap="none" dirty="0" smtClean="0">
                <a:solidFill>
                  <a:srgbClr val="000000"/>
                </a:solidFill>
                <a:effectLst/>
                <a:latin typeface="Arial"/>
                <a:ea typeface="Arial"/>
                <a:cs typeface="Arial"/>
                <a:sym typeface="Arial"/>
              </a:rPr>
              <a:t>训练是 </a:t>
            </a:r>
            <a:r>
              <a:rPr lang="en-US" altLang="zh-CN" sz="1100" b="0" i="0" u="none" strike="noStrike" cap="none" dirty="0" smtClean="0">
                <a:solidFill>
                  <a:srgbClr val="000000"/>
                </a:solidFill>
                <a:effectLst/>
                <a:latin typeface="Arial"/>
                <a:ea typeface="Arial"/>
                <a:cs typeface="Arial"/>
                <a:sym typeface="Arial"/>
              </a:rPr>
              <a:t>multi-stage </a:t>
            </a:r>
            <a:r>
              <a:rPr lang="zh-CN" altLang="en-US" sz="1100" b="0" i="0" u="none" strike="noStrike" cap="none" dirty="0" smtClean="0">
                <a:solidFill>
                  <a:srgbClr val="000000"/>
                </a:solidFill>
                <a:effectLst/>
                <a:latin typeface="Arial"/>
                <a:ea typeface="Arial"/>
                <a:cs typeface="Arial"/>
                <a:sym typeface="Arial"/>
              </a:rPr>
              <a:t>的</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en-US" altLang="zh-CN" sz="1100" b="0" i="0" u="none" strike="noStrike" cap="none" dirty="0" smtClean="0">
                <a:solidFill>
                  <a:srgbClr val="000000"/>
                </a:solidFill>
                <a:effectLst/>
                <a:latin typeface="Arial"/>
                <a:ea typeface="Arial"/>
                <a:cs typeface="Arial"/>
                <a:sym typeface="Arial"/>
              </a:rPr>
              <a:t>a). R-CNN </a:t>
            </a:r>
            <a:r>
              <a:rPr lang="zh-CN" altLang="en-US" sz="1100" b="0" i="0" u="none" strike="noStrike" cap="none" dirty="0" smtClean="0">
                <a:solidFill>
                  <a:srgbClr val="000000"/>
                </a:solidFill>
                <a:effectLst/>
                <a:latin typeface="Arial"/>
                <a:ea typeface="Arial"/>
                <a:cs typeface="Arial"/>
                <a:sym typeface="Arial"/>
              </a:rPr>
              <a:t>首先采用 </a:t>
            </a:r>
            <a:r>
              <a:rPr lang="en-US" altLang="zh-CN" sz="1100" b="0" i="0" u="none" strike="noStrike" cap="none" dirty="0" smtClean="0">
                <a:solidFill>
                  <a:srgbClr val="000000"/>
                </a:solidFill>
                <a:effectLst/>
                <a:latin typeface="Arial"/>
                <a:ea typeface="Arial"/>
                <a:cs typeface="Arial"/>
                <a:sym typeface="Arial"/>
              </a:rPr>
              <a:t>log loss </a:t>
            </a:r>
            <a:r>
              <a:rPr lang="zh-CN" altLang="en-US" sz="1100" b="0" i="0" u="none" strike="noStrike" cap="none" dirty="0" smtClean="0">
                <a:solidFill>
                  <a:srgbClr val="000000"/>
                </a:solidFill>
                <a:effectLst/>
                <a:latin typeface="Arial"/>
                <a:ea typeface="Arial"/>
                <a:cs typeface="Arial"/>
                <a:sym typeface="Arial"/>
              </a:rPr>
              <a:t>对 </a:t>
            </a:r>
            <a:r>
              <a:rPr lang="en-US" altLang="zh-CN" sz="1100" b="0" i="0" u="none" strike="noStrike" cap="none" dirty="0" smtClean="0">
                <a:solidFill>
                  <a:srgbClr val="000000"/>
                </a:solidFill>
                <a:effectLst/>
                <a:latin typeface="Arial"/>
                <a:ea typeface="Arial"/>
                <a:cs typeface="Arial"/>
                <a:sym typeface="Arial"/>
              </a:rPr>
              <a:t>object proposals </a:t>
            </a:r>
            <a:r>
              <a:rPr lang="zh-CN" altLang="en-US" sz="1100" b="0" i="0" u="none" strike="noStrike" cap="none" dirty="0" smtClean="0">
                <a:solidFill>
                  <a:srgbClr val="000000"/>
                </a:solidFill>
                <a:effectLst/>
                <a:latin typeface="Arial"/>
                <a:ea typeface="Arial"/>
                <a:cs typeface="Arial"/>
                <a:sym typeface="Arial"/>
              </a:rPr>
              <a:t>微调 </a:t>
            </a:r>
            <a:r>
              <a:rPr lang="en-US" altLang="zh-CN" sz="1100" b="0" i="0" u="none" strike="noStrike" cap="none" dirty="0" err="1" smtClean="0">
                <a:solidFill>
                  <a:srgbClr val="000000"/>
                </a:solidFill>
                <a:effectLst/>
                <a:latin typeface="Arial"/>
                <a:ea typeface="Arial"/>
                <a:cs typeface="Arial"/>
                <a:sym typeface="Arial"/>
              </a:rPr>
              <a:t>ConvNet</a:t>
            </a:r>
            <a:r>
              <a:rPr lang="zh-CN" altLang="en-US" sz="1100" b="0" i="0" u="none" strike="noStrike" cap="none" dirty="0" smtClean="0">
                <a:solidFill>
                  <a:srgbClr val="000000"/>
                </a:solidFill>
                <a:effectLst/>
                <a:latin typeface="Arial"/>
                <a:ea typeface="Arial"/>
                <a:cs typeface="Arial"/>
                <a:sym typeface="Arial"/>
              </a:rPr>
              <a:t>；</a:t>
            </a:r>
            <a:br>
              <a:rPr lang="zh-CN" altLang="en-US" sz="1100" b="0" i="0" u="none" strike="noStrike" cap="none" dirty="0" smtClean="0">
                <a:solidFill>
                  <a:srgbClr val="000000"/>
                </a:solidFill>
                <a:effectLst/>
                <a:latin typeface="Arial"/>
                <a:ea typeface="Arial"/>
                <a:cs typeface="Arial"/>
                <a:sym typeface="Arial"/>
              </a:rPr>
            </a:br>
            <a:r>
              <a:rPr lang="en-US" altLang="zh-CN" sz="1100" b="0" i="0" u="none" strike="noStrike" cap="none" dirty="0" smtClean="0">
                <a:solidFill>
                  <a:srgbClr val="000000"/>
                </a:solidFill>
                <a:effectLst/>
                <a:latin typeface="Arial"/>
                <a:ea typeface="Arial"/>
                <a:cs typeface="Arial"/>
                <a:sym typeface="Arial"/>
              </a:rPr>
              <a:t>b). </a:t>
            </a:r>
            <a:r>
              <a:rPr lang="zh-CN" altLang="en-US" sz="1100" b="0" i="0" u="none" strike="noStrike" cap="none" dirty="0" smtClean="0">
                <a:solidFill>
                  <a:srgbClr val="000000"/>
                </a:solidFill>
                <a:effectLst/>
                <a:latin typeface="Arial"/>
                <a:ea typeface="Arial"/>
                <a:cs typeface="Arial"/>
                <a:sym typeface="Arial"/>
              </a:rPr>
              <a:t>然后将 </a:t>
            </a:r>
            <a:r>
              <a:rPr lang="en-US" altLang="zh-CN" sz="1100" b="0" i="0" u="none" strike="noStrike" cap="none" dirty="0" err="1" smtClean="0">
                <a:solidFill>
                  <a:srgbClr val="000000"/>
                </a:solidFill>
                <a:effectLst/>
                <a:latin typeface="Arial"/>
                <a:ea typeface="Arial"/>
                <a:cs typeface="Arial"/>
                <a:sym typeface="Arial"/>
              </a:rPr>
              <a:t>ConvNet</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特征送入 </a:t>
            </a:r>
            <a:r>
              <a:rPr lang="en-US" altLang="zh-CN" sz="1100" b="0" i="0" u="none" strike="noStrike" cap="none" dirty="0" smtClean="0">
                <a:solidFill>
                  <a:srgbClr val="000000"/>
                </a:solidFill>
                <a:effectLst/>
                <a:latin typeface="Arial"/>
                <a:ea typeface="Arial"/>
                <a:cs typeface="Arial"/>
                <a:sym typeface="Arial"/>
              </a:rPr>
              <a:t>SVMs </a:t>
            </a:r>
            <a:r>
              <a:rPr lang="zh-CN" altLang="en-US" sz="1100" b="0" i="0" u="none" strike="noStrike" cap="none" dirty="0" smtClean="0">
                <a:solidFill>
                  <a:srgbClr val="000000"/>
                </a:solidFill>
                <a:effectLst/>
                <a:latin typeface="Arial"/>
                <a:ea typeface="Arial"/>
                <a:cs typeface="Arial"/>
                <a:sym typeface="Arial"/>
              </a:rPr>
              <a:t>分类器</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将 </a:t>
            </a:r>
            <a:r>
              <a:rPr lang="en-US" altLang="zh-CN" sz="1100" b="0" i="0" u="none" strike="noStrike" cap="none" dirty="0" smtClean="0">
                <a:solidFill>
                  <a:srgbClr val="000000"/>
                </a:solidFill>
                <a:effectLst/>
                <a:latin typeface="Arial"/>
                <a:ea typeface="Arial"/>
                <a:cs typeface="Arial"/>
                <a:sym typeface="Arial"/>
              </a:rPr>
              <a:t>SVMs </a:t>
            </a:r>
            <a:r>
              <a:rPr lang="zh-CN" altLang="en-US" sz="1100" b="0" i="0" u="none" strike="noStrike" cap="none" dirty="0" smtClean="0">
                <a:solidFill>
                  <a:srgbClr val="000000"/>
                </a:solidFill>
                <a:effectLst/>
                <a:latin typeface="Arial"/>
                <a:ea typeface="Arial"/>
                <a:cs typeface="Arial"/>
                <a:sym typeface="Arial"/>
              </a:rPr>
              <a:t>作为目标检测器，取代微调的 </a:t>
            </a:r>
            <a:r>
              <a:rPr lang="en-US" altLang="zh-CN" sz="1100" b="0" i="0" u="none" strike="noStrike" cap="none" dirty="0" err="1" smtClean="0">
                <a:solidFill>
                  <a:srgbClr val="000000"/>
                </a:solidFill>
                <a:effectLst/>
                <a:latin typeface="Arial"/>
                <a:ea typeface="Arial"/>
                <a:cs typeface="Arial"/>
                <a:sym typeface="Arial"/>
              </a:rPr>
              <a:t>softmax</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分类器；</a:t>
            </a:r>
            <a:br>
              <a:rPr lang="zh-CN" altLang="en-US" sz="1100" b="0" i="0" u="none" strike="noStrike" cap="none" dirty="0" smtClean="0">
                <a:solidFill>
                  <a:srgbClr val="000000"/>
                </a:solidFill>
                <a:effectLst/>
                <a:latin typeface="Arial"/>
                <a:ea typeface="Arial"/>
                <a:cs typeface="Arial"/>
                <a:sym typeface="Arial"/>
              </a:rPr>
            </a:br>
            <a:r>
              <a:rPr lang="en-US" altLang="zh-CN" sz="1100" b="0" i="0" u="none" strike="noStrike" cap="none" dirty="0" smtClean="0">
                <a:solidFill>
                  <a:srgbClr val="000000"/>
                </a:solidFill>
                <a:effectLst/>
                <a:latin typeface="Arial"/>
                <a:ea typeface="Arial"/>
                <a:cs typeface="Arial"/>
                <a:sym typeface="Arial"/>
              </a:rPr>
              <a:t>c). </a:t>
            </a:r>
            <a:r>
              <a:rPr lang="zh-CN" altLang="en-US" sz="1100" b="0" i="0" u="none" strike="noStrike" cap="none" dirty="0" smtClean="0">
                <a:solidFill>
                  <a:srgbClr val="000000"/>
                </a:solidFill>
                <a:effectLst/>
                <a:latin typeface="Arial"/>
                <a:ea typeface="Arial"/>
                <a:cs typeface="Arial"/>
                <a:sym typeface="Arial"/>
              </a:rPr>
              <a:t>学习 </a:t>
            </a:r>
            <a:r>
              <a:rPr lang="en-US" altLang="zh-CN" sz="1100" b="0" i="0" u="none" strike="noStrike" cap="none" dirty="0" smtClean="0">
                <a:solidFill>
                  <a:srgbClr val="000000"/>
                </a:solidFill>
                <a:effectLst/>
                <a:latin typeface="Arial"/>
                <a:ea typeface="Arial"/>
                <a:cs typeface="Arial"/>
                <a:sym typeface="Arial"/>
              </a:rPr>
              <a:t>bounding-box </a:t>
            </a:r>
            <a:r>
              <a:rPr lang="zh-CN" altLang="en-US" sz="1100" b="0" i="0" u="none" strike="noStrike" cap="none" dirty="0" smtClean="0">
                <a:solidFill>
                  <a:srgbClr val="000000"/>
                </a:solidFill>
                <a:effectLst/>
                <a:latin typeface="Arial"/>
                <a:ea typeface="Arial"/>
                <a:cs typeface="Arial"/>
                <a:sym typeface="Arial"/>
              </a:rPr>
              <a:t>回归器</a:t>
            </a:r>
            <a:r>
              <a:rPr lang="en-US" altLang="zh-CN" sz="1100" b="0" i="0" u="none" strike="noStrike" cap="none" dirty="0" smtClean="0">
                <a:solidFill>
                  <a:srgbClr val="000000"/>
                </a:solidFill>
                <a:effectLst/>
                <a:latin typeface="Arial"/>
                <a:ea typeface="Arial"/>
                <a:cs typeface="Arial"/>
                <a:sym typeface="Arial"/>
              </a:rPr>
              <a:t>.</a:t>
            </a:r>
          </a:p>
          <a:p>
            <a:pPr latinLnBrk="1"/>
            <a:r>
              <a:rPr lang="en-US" altLang="zh-CN" sz="1100" b="0" i="0" u="none" strike="noStrike" cap="none" dirty="0" smtClean="0">
                <a:solidFill>
                  <a:srgbClr val="000000"/>
                </a:solidFill>
                <a:effectLst/>
                <a:latin typeface="Arial"/>
                <a:ea typeface="Arial"/>
                <a:cs typeface="Arial"/>
                <a:sym typeface="Arial"/>
              </a:rPr>
              <a:t>[2] - </a:t>
            </a:r>
            <a:r>
              <a:rPr lang="zh-CN" altLang="en-US" sz="1100" b="0" i="0" u="none" strike="noStrike" cap="none" dirty="0" smtClean="0">
                <a:solidFill>
                  <a:srgbClr val="000000"/>
                </a:solidFill>
                <a:effectLst/>
                <a:latin typeface="Arial"/>
                <a:ea typeface="Arial"/>
                <a:cs typeface="Arial"/>
                <a:sym typeface="Arial"/>
              </a:rPr>
              <a:t>训练的空间和时间代价较高</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zh-CN" altLang="en-US" sz="1100" b="0" i="0" u="none" strike="noStrike" cap="none" dirty="0" smtClean="0">
                <a:solidFill>
                  <a:srgbClr val="000000"/>
                </a:solidFill>
                <a:effectLst/>
                <a:latin typeface="Arial"/>
                <a:ea typeface="Arial"/>
                <a:cs typeface="Arial"/>
                <a:sym typeface="Arial"/>
              </a:rPr>
              <a:t>训练 </a:t>
            </a:r>
            <a:r>
              <a:rPr lang="en-US" altLang="zh-CN" sz="1100" b="0" i="0" u="none" strike="noStrike" cap="none" dirty="0" smtClean="0">
                <a:solidFill>
                  <a:srgbClr val="000000"/>
                </a:solidFill>
                <a:effectLst/>
                <a:latin typeface="Arial"/>
                <a:ea typeface="Arial"/>
                <a:cs typeface="Arial"/>
                <a:sym typeface="Arial"/>
              </a:rPr>
              <a:t>SVM </a:t>
            </a:r>
            <a:r>
              <a:rPr lang="zh-CN" altLang="en-US" sz="1100" b="0" i="0" u="none" strike="noStrike" cap="none" dirty="0" smtClean="0">
                <a:solidFill>
                  <a:srgbClr val="000000"/>
                </a:solidFill>
                <a:effectLst/>
                <a:latin typeface="Arial"/>
                <a:ea typeface="Arial"/>
                <a:cs typeface="Arial"/>
                <a:sym typeface="Arial"/>
              </a:rPr>
              <a:t>和 </a:t>
            </a:r>
            <a:r>
              <a:rPr lang="en-US" altLang="zh-CN" sz="1100" b="0" i="0" u="none" strike="noStrike" cap="none" dirty="0" smtClean="0">
                <a:solidFill>
                  <a:srgbClr val="000000"/>
                </a:solidFill>
                <a:effectLst/>
                <a:latin typeface="Arial"/>
                <a:ea typeface="Arial"/>
                <a:cs typeface="Arial"/>
                <a:sym typeface="Arial"/>
              </a:rPr>
              <a:t>bounding-box </a:t>
            </a:r>
            <a:r>
              <a:rPr lang="zh-CN" altLang="en-US" sz="1100" b="0" i="0" u="none" strike="noStrike" cap="none" dirty="0" smtClean="0">
                <a:solidFill>
                  <a:srgbClr val="000000"/>
                </a:solidFill>
                <a:effectLst/>
                <a:latin typeface="Arial"/>
                <a:ea typeface="Arial"/>
                <a:cs typeface="Arial"/>
                <a:sym typeface="Arial"/>
              </a:rPr>
              <a:t>回归器时，需要对每张图像的每个 </a:t>
            </a:r>
            <a:r>
              <a:rPr lang="en-US" altLang="zh-CN" sz="1100" b="0" i="0" u="none" strike="noStrike" cap="none" dirty="0" smtClean="0">
                <a:solidFill>
                  <a:srgbClr val="000000"/>
                </a:solidFill>
                <a:effectLst/>
                <a:latin typeface="Arial"/>
                <a:ea typeface="Arial"/>
                <a:cs typeface="Arial"/>
                <a:sym typeface="Arial"/>
              </a:rPr>
              <a:t>object proposal </a:t>
            </a:r>
            <a:r>
              <a:rPr lang="zh-CN" altLang="en-US" sz="1100" b="0" i="0" u="none" strike="noStrike" cap="none" dirty="0" smtClean="0">
                <a:solidFill>
                  <a:srgbClr val="000000"/>
                </a:solidFill>
                <a:effectLst/>
                <a:latin typeface="Arial"/>
                <a:ea typeface="Arial"/>
                <a:cs typeface="Arial"/>
                <a:sym typeface="Arial"/>
              </a:rPr>
              <a:t>进行特征提取，并写入磁盘</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zh-CN" altLang="en-US" sz="1100" b="0" i="0" u="none" strike="noStrike" cap="none" dirty="0" smtClean="0">
                <a:solidFill>
                  <a:srgbClr val="000000"/>
                </a:solidFill>
                <a:effectLst/>
                <a:latin typeface="Arial"/>
                <a:ea typeface="Arial"/>
                <a:cs typeface="Arial"/>
                <a:sym typeface="Arial"/>
              </a:rPr>
              <a:t>采用深度网络，比如 </a:t>
            </a:r>
            <a:r>
              <a:rPr lang="en-US" altLang="zh-CN" sz="1100" b="0" i="0" u="none" strike="noStrike" cap="none" dirty="0" smtClean="0">
                <a:solidFill>
                  <a:srgbClr val="000000"/>
                </a:solidFill>
                <a:effectLst/>
                <a:latin typeface="Arial"/>
                <a:ea typeface="Arial"/>
                <a:cs typeface="Arial"/>
                <a:sym typeface="Arial"/>
              </a:rPr>
              <a:t>VGG16</a:t>
            </a:r>
            <a:r>
              <a:rPr lang="zh-CN" altLang="en-US" sz="1100" b="0" i="0" u="none" strike="noStrike" cap="none" dirty="0" smtClean="0">
                <a:solidFill>
                  <a:srgbClr val="000000"/>
                </a:solidFill>
                <a:effectLst/>
                <a:latin typeface="Arial"/>
                <a:ea typeface="Arial"/>
                <a:cs typeface="Arial"/>
                <a:sym typeface="Arial"/>
              </a:rPr>
              <a:t>，对 </a:t>
            </a:r>
            <a:r>
              <a:rPr lang="en-US" altLang="zh-CN" sz="1100" b="0" i="0" u="none" strike="noStrike" cap="none" dirty="0" smtClean="0">
                <a:solidFill>
                  <a:srgbClr val="000000"/>
                </a:solidFill>
                <a:effectLst/>
                <a:latin typeface="Arial"/>
                <a:ea typeface="Arial"/>
                <a:cs typeface="Arial"/>
                <a:sym typeface="Arial"/>
              </a:rPr>
              <a:t>VOC07 </a:t>
            </a:r>
            <a:r>
              <a:rPr lang="en-US" altLang="zh-CN" sz="1100" b="0" i="0" u="none" strike="noStrike" cap="none" dirty="0" err="1" smtClean="0">
                <a:solidFill>
                  <a:srgbClr val="000000"/>
                </a:solidFill>
                <a:effectLst/>
                <a:latin typeface="Arial"/>
                <a:ea typeface="Arial"/>
                <a:cs typeface="Arial"/>
                <a:sym typeface="Arial"/>
              </a:rPr>
              <a:t>trainval</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数据集的 </a:t>
            </a:r>
            <a:r>
              <a:rPr lang="en-US" altLang="zh-CN" sz="1100" b="0" i="0" u="none" strike="noStrike" cap="none" dirty="0" smtClean="0">
                <a:solidFill>
                  <a:srgbClr val="000000"/>
                </a:solidFill>
                <a:effectLst/>
                <a:latin typeface="Arial"/>
                <a:ea typeface="Arial"/>
                <a:cs typeface="Arial"/>
                <a:sym typeface="Arial"/>
              </a:rPr>
              <a:t>5K </a:t>
            </a:r>
            <a:r>
              <a:rPr lang="zh-CN" altLang="en-US" sz="1100" b="0" i="0" u="none" strike="noStrike" cap="none" dirty="0" smtClean="0">
                <a:solidFill>
                  <a:srgbClr val="000000"/>
                </a:solidFill>
                <a:effectLst/>
                <a:latin typeface="Arial"/>
                <a:ea typeface="Arial"/>
                <a:cs typeface="Arial"/>
                <a:sym typeface="Arial"/>
              </a:rPr>
              <a:t>张图片，这个过程需要 </a:t>
            </a:r>
            <a:r>
              <a:rPr lang="en-US" altLang="zh-CN" sz="1100" b="0" i="0" u="none" strike="noStrike" cap="none" dirty="0" smtClean="0">
                <a:solidFill>
                  <a:srgbClr val="000000"/>
                </a:solidFill>
                <a:effectLst/>
                <a:latin typeface="Arial"/>
                <a:ea typeface="Arial"/>
                <a:cs typeface="Arial"/>
                <a:sym typeface="Arial"/>
              </a:rPr>
              <a:t>2.5 GPU-days</a:t>
            </a:r>
            <a:r>
              <a:rPr lang="zh-CN" altLang="en-US" sz="1100" b="0" i="0" u="none" strike="noStrike" cap="none" dirty="0" smtClean="0">
                <a:solidFill>
                  <a:srgbClr val="000000"/>
                </a:solidFill>
                <a:effectLst/>
                <a:latin typeface="Arial"/>
                <a:ea typeface="Arial"/>
                <a:cs typeface="Arial"/>
                <a:sym typeface="Arial"/>
              </a:rPr>
              <a:t>；且提取的特征需要大量的存储空间</a:t>
            </a:r>
            <a:r>
              <a:rPr lang="en-US" altLang="zh-CN" sz="1100" b="0" i="0" u="none" strike="noStrike" cap="none" dirty="0" smtClean="0">
                <a:solidFill>
                  <a:srgbClr val="000000"/>
                </a:solidFill>
                <a:effectLst/>
                <a:latin typeface="Arial"/>
                <a:ea typeface="Arial"/>
                <a:cs typeface="Arial"/>
                <a:sym typeface="Arial"/>
              </a:rPr>
              <a:t>.</a:t>
            </a:r>
          </a:p>
          <a:p>
            <a:pPr latinLnBrk="1"/>
            <a:r>
              <a:rPr lang="en-US" altLang="zh-CN" sz="1100" b="0" i="0" u="none" strike="noStrike" cap="none" dirty="0" smtClean="0">
                <a:solidFill>
                  <a:srgbClr val="000000"/>
                </a:solidFill>
                <a:effectLst/>
                <a:latin typeface="Arial"/>
                <a:ea typeface="Arial"/>
                <a:cs typeface="Arial"/>
                <a:sym typeface="Arial"/>
              </a:rPr>
              <a:t>[3] - </a:t>
            </a:r>
            <a:r>
              <a:rPr lang="zh-CN" altLang="en-US" sz="1100" b="0" i="0" u="none" strike="noStrike" cap="none" dirty="0" smtClean="0">
                <a:solidFill>
                  <a:srgbClr val="000000"/>
                </a:solidFill>
                <a:effectLst/>
                <a:latin typeface="Arial"/>
                <a:ea typeface="Arial"/>
                <a:cs typeface="Arial"/>
                <a:sym typeface="Arial"/>
              </a:rPr>
              <a:t>目标检测速度慢</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zh-CN" altLang="en-US" sz="1100" b="0" i="0" u="none" strike="noStrike" cap="none" dirty="0" smtClean="0">
                <a:solidFill>
                  <a:srgbClr val="000000"/>
                </a:solidFill>
                <a:effectLst/>
                <a:latin typeface="Arial"/>
                <a:ea typeface="Arial"/>
                <a:cs typeface="Arial"/>
                <a:sym typeface="Arial"/>
              </a:rPr>
              <a:t>测试时，对每张测试图片的每个 </a:t>
            </a:r>
            <a:r>
              <a:rPr lang="en-US" altLang="zh-CN" sz="1100" b="0" i="0" u="none" strike="noStrike" cap="none" dirty="0" smtClean="0">
                <a:solidFill>
                  <a:srgbClr val="000000"/>
                </a:solidFill>
                <a:effectLst/>
                <a:latin typeface="Arial"/>
                <a:ea typeface="Arial"/>
                <a:cs typeface="Arial"/>
                <a:sym typeface="Arial"/>
              </a:rPr>
              <a:t>object proposal </a:t>
            </a:r>
            <a:r>
              <a:rPr lang="zh-CN" altLang="en-US" sz="1100" b="0" i="0" u="none" strike="noStrike" cap="none" dirty="0" smtClean="0">
                <a:solidFill>
                  <a:srgbClr val="000000"/>
                </a:solidFill>
                <a:effectLst/>
                <a:latin typeface="Arial"/>
                <a:ea typeface="Arial"/>
                <a:cs typeface="Arial"/>
                <a:sym typeface="Arial"/>
              </a:rPr>
              <a:t>进行特征提取</a:t>
            </a:r>
            <a:r>
              <a:rPr lang="en-US" altLang="zh-CN" sz="1100" b="0" i="0" u="none" strike="noStrike" cap="none" dirty="0" smtClean="0">
                <a:solidFill>
                  <a:srgbClr val="000000"/>
                </a:solidFill>
                <a:effectLst/>
                <a:latin typeface="Arial"/>
                <a:ea typeface="Arial"/>
                <a:cs typeface="Arial"/>
                <a:sym typeface="Arial"/>
              </a:rPr>
              <a:t>.</a:t>
            </a:r>
            <a:br>
              <a:rPr lang="en-US" altLang="zh-CN" sz="1100" b="0" i="0" u="none" strike="noStrike" cap="none" dirty="0" smtClean="0">
                <a:solidFill>
                  <a:srgbClr val="000000"/>
                </a:solidFill>
                <a:effectLst/>
                <a:latin typeface="Arial"/>
                <a:ea typeface="Arial"/>
                <a:cs typeface="Arial"/>
                <a:sym typeface="Arial"/>
              </a:rPr>
            </a:br>
            <a:r>
              <a:rPr lang="zh-CN" altLang="en-US" sz="1100" b="0" i="0" u="none" strike="noStrike" cap="none" dirty="0" smtClean="0">
                <a:solidFill>
                  <a:srgbClr val="000000"/>
                </a:solidFill>
                <a:effectLst/>
                <a:latin typeface="Arial"/>
                <a:ea typeface="Arial"/>
                <a:cs typeface="Arial"/>
                <a:sym typeface="Arial"/>
              </a:rPr>
              <a:t>基于 </a:t>
            </a:r>
            <a:r>
              <a:rPr lang="en-US" altLang="zh-CN" sz="1100" b="0" i="0" u="none" strike="noStrike" cap="none" dirty="0" smtClean="0">
                <a:solidFill>
                  <a:srgbClr val="000000"/>
                </a:solidFill>
                <a:effectLst/>
                <a:latin typeface="Arial"/>
                <a:ea typeface="Arial"/>
                <a:cs typeface="Arial"/>
                <a:sym typeface="Arial"/>
              </a:rPr>
              <a:t>VGG16 </a:t>
            </a:r>
            <a:r>
              <a:rPr lang="zh-CN" altLang="en-US" sz="1100" b="0" i="0" u="none" strike="noStrike" cap="none" dirty="0" smtClean="0">
                <a:solidFill>
                  <a:srgbClr val="000000"/>
                </a:solidFill>
                <a:effectLst/>
                <a:latin typeface="Arial"/>
                <a:ea typeface="Arial"/>
                <a:cs typeface="Arial"/>
                <a:sym typeface="Arial"/>
              </a:rPr>
              <a:t>的检测，单张 </a:t>
            </a:r>
            <a:r>
              <a:rPr lang="en-US" altLang="zh-CN" sz="1100" b="0" i="0" u="none" strike="noStrike" cap="none" dirty="0" smtClean="0">
                <a:solidFill>
                  <a:srgbClr val="000000"/>
                </a:solidFill>
                <a:effectLst/>
                <a:latin typeface="Arial"/>
                <a:ea typeface="Arial"/>
                <a:cs typeface="Arial"/>
                <a:sym typeface="Arial"/>
              </a:rPr>
              <a:t>GPU </a:t>
            </a:r>
            <a:r>
              <a:rPr lang="zh-CN" altLang="en-US" sz="1100" b="0" i="0" u="none" strike="noStrike" cap="none" dirty="0" smtClean="0">
                <a:solidFill>
                  <a:srgbClr val="000000"/>
                </a:solidFill>
                <a:effectLst/>
                <a:latin typeface="Arial"/>
                <a:ea typeface="Arial"/>
                <a:cs typeface="Arial"/>
                <a:sym typeface="Arial"/>
              </a:rPr>
              <a:t>卡，每张图片需要 </a:t>
            </a:r>
            <a:r>
              <a:rPr lang="en-US" altLang="zh-CN" sz="1100" b="0" i="0" u="none" strike="noStrike" cap="none" dirty="0" smtClean="0">
                <a:solidFill>
                  <a:srgbClr val="000000"/>
                </a:solidFill>
                <a:effectLst/>
                <a:latin typeface="Arial"/>
                <a:ea typeface="Arial"/>
                <a:cs typeface="Arial"/>
                <a:sym typeface="Arial"/>
              </a:rPr>
              <a:t>47s.</a:t>
            </a:r>
          </a:p>
          <a:p>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Its drawbacks are obvious: the redundant feature computations on a large number of overlapped proposals (over 2000 boxes from one image) leads to an extremely slow detection speed (14s per image with GPU)，不是end-2-end，没对框进行回归调整。</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53654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一张输入图片和多个 </a:t>
            </a:r>
            <a:r>
              <a:rPr lang="en-US" altLang="zh-CN" sz="1100" b="0" i="0" u="none" strike="noStrike" cap="none" dirty="0" err="1" smtClean="0">
                <a:solidFill>
                  <a:srgbClr val="000000"/>
                </a:solidFill>
                <a:effectLst/>
                <a:latin typeface="Arial"/>
                <a:ea typeface="Arial"/>
                <a:cs typeface="Arial"/>
                <a:sym typeface="Arial"/>
              </a:rPr>
              <a:t>RoIs</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作为全卷积网络的输入，每个 </a:t>
            </a:r>
            <a:r>
              <a:rPr lang="en-US" altLang="zh-CN" sz="1100" b="0" i="0" u="none" strike="noStrike" cap="none" dirty="0" err="1" smtClean="0">
                <a:solidFill>
                  <a:srgbClr val="000000"/>
                </a:solidFill>
                <a:effectLst/>
                <a:latin typeface="Arial"/>
                <a:ea typeface="Arial"/>
                <a:cs typeface="Arial"/>
                <a:sym typeface="Arial"/>
              </a:rPr>
              <a:t>RoI</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被池化到一个固定尺寸的特征图，并采用全连接层映射为一个特征向量</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对于每个 </a:t>
            </a:r>
            <a:r>
              <a:rPr lang="en-US" altLang="zh-CN" sz="1100" b="0" i="0" u="none" strike="noStrike" cap="none" dirty="0" err="1" smtClean="0">
                <a:solidFill>
                  <a:srgbClr val="000000"/>
                </a:solidFill>
                <a:effectLst/>
                <a:latin typeface="Arial"/>
                <a:ea typeface="Arial"/>
                <a:cs typeface="Arial"/>
                <a:sym typeface="Arial"/>
              </a:rPr>
              <a:t>RoI</a:t>
            </a:r>
            <a:r>
              <a:rPr lang="zh-CN" altLang="en-US" sz="1100" b="0" i="0" u="none" strike="noStrike" cap="none" dirty="0" smtClean="0">
                <a:solidFill>
                  <a:srgbClr val="000000"/>
                </a:solidFill>
                <a:effectLst/>
                <a:latin typeface="Arial"/>
                <a:ea typeface="Arial"/>
                <a:cs typeface="Arial"/>
                <a:sym typeface="Arial"/>
              </a:rPr>
              <a:t>，网络有两个输出向量：</a:t>
            </a:r>
            <a:r>
              <a:rPr lang="en-US" altLang="zh-CN" sz="1100" b="0" i="0" u="none" strike="noStrike" cap="none" dirty="0" err="1" smtClean="0">
                <a:solidFill>
                  <a:srgbClr val="000000"/>
                </a:solidFill>
                <a:effectLst/>
                <a:latin typeface="Arial"/>
                <a:ea typeface="Arial"/>
                <a:cs typeface="Arial"/>
                <a:sym typeface="Arial"/>
              </a:rPr>
              <a:t>softmax</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概率和 </a:t>
            </a:r>
            <a:r>
              <a:rPr lang="en-US" altLang="zh-CN" sz="1100" b="0" i="0" u="none" strike="noStrike" cap="none" dirty="0" smtClean="0">
                <a:solidFill>
                  <a:srgbClr val="000000"/>
                </a:solidFill>
                <a:effectLst/>
                <a:latin typeface="Arial"/>
                <a:ea typeface="Arial"/>
                <a:cs typeface="Arial"/>
                <a:sym typeface="Arial"/>
              </a:rPr>
              <a:t>per-class bounding-box </a:t>
            </a:r>
            <a:r>
              <a:rPr lang="zh-CN" altLang="en-US" sz="1100" b="0" i="0" u="none" strike="noStrike" cap="none" dirty="0" smtClean="0">
                <a:solidFill>
                  <a:srgbClr val="000000"/>
                </a:solidFill>
                <a:effectLst/>
                <a:latin typeface="Arial"/>
                <a:ea typeface="Arial"/>
                <a:cs typeface="Arial"/>
                <a:sym typeface="Arial"/>
              </a:rPr>
              <a:t>回归偏移值</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网络是采用 </a:t>
            </a:r>
            <a:r>
              <a:rPr lang="en-US" altLang="zh-CN" sz="1100" b="0" i="0" u="none" strike="noStrike" cap="none" dirty="0" smtClean="0">
                <a:solidFill>
                  <a:srgbClr val="000000"/>
                </a:solidFill>
                <a:effectLst/>
                <a:latin typeface="Arial"/>
                <a:ea typeface="Arial"/>
                <a:cs typeface="Arial"/>
                <a:sym typeface="Arial"/>
              </a:rPr>
              <a:t>multi-task loss </a:t>
            </a:r>
            <a:r>
              <a:rPr lang="zh-CN" altLang="en-US" sz="1100" b="0" i="0" u="none" strike="noStrike" cap="none" dirty="0" smtClean="0">
                <a:solidFill>
                  <a:srgbClr val="000000"/>
                </a:solidFill>
                <a:effectLst/>
                <a:latin typeface="Arial"/>
                <a:ea typeface="Arial"/>
                <a:cs typeface="Arial"/>
                <a:sym typeface="Arial"/>
              </a:rPr>
              <a:t>进行 </a:t>
            </a:r>
            <a:r>
              <a:rPr lang="en-US" altLang="zh-CN" sz="1100" b="0" i="0" u="none" strike="noStrike" cap="none" dirty="0" smtClean="0">
                <a:solidFill>
                  <a:srgbClr val="000000"/>
                </a:solidFill>
                <a:effectLst/>
                <a:latin typeface="Arial"/>
                <a:ea typeface="Arial"/>
                <a:cs typeface="Arial"/>
                <a:sym typeface="Arial"/>
              </a:rPr>
              <a:t>end-to-end </a:t>
            </a:r>
            <a:r>
              <a:rPr lang="zh-CN" altLang="en-US" sz="1100" b="0" i="0" u="none" strike="noStrike" cap="none" dirty="0" smtClean="0">
                <a:solidFill>
                  <a:srgbClr val="000000"/>
                </a:solidFill>
                <a:effectLst/>
                <a:latin typeface="Arial"/>
                <a:ea typeface="Arial"/>
                <a:cs typeface="Arial"/>
                <a:sym typeface="Arial"/>
              </a:rPr>
              <a:t>训练的</a:t>
            </a:r>
            <a:r>
              <a:rPr lang="en-US" altLang="zh-CN" sz="1100" b="0" i="0" u="none" strike="noStrike" cap="none" dirty="0" smtClean="0">
                <a:solidFill>
                  <a:srgbClr val="000000"/>
                </a:solidFill>
                <a:effectLst/>
                <a:latin typeface="Arial"/>
                <a:ea typeface="Arial"/>
                <a:cs typeface="Arial"/>
                <a:sym typeface="Arial"/>
              </a:rPr>
              <a:t>.</a:t>
            </a:r>
          </a:p>
          <a:p>
            <a:r>
              <a:rPr lang="zh-CN" altLang="en-US" sz="1100" b="0" i="0" u="none" strike="noStrike" cap="none" dirty="0" smtClean="0">
                <a:solidFill>
                  <a:srgbClr val="000000"/>
                </a:solidFill>
                <a:effectLst/>
                <a:latin typeface="Arial"/>
                <a:ea typeface="Arial"/>
                <a:cs typeface="Arial"/>
                <a:sym typeface="Arial"/>
              </a:rPr>
              <a:t>相对于 </a:t>
            </a:r>
            <a:r>
              <a:rPr lang="en-US" altLang="zh-CN" sz="1100" b="0" i="0" u="none" strike="noStrike" cap="none" dirty="0" smtClean="0">
                <a:solidFill>
                  <a:srgbClr val="000000"/>
                </a:solidFill>
                <a:effectLst/>
                <a:latin typeface="Arial"/>
                <a:ea typeface="Arial"/>
                <a:cs typeface="Arial"/>
                <a:sym typeface="Arial"/>
              </a:rPr>
              <a:t>R-CNN </a:t>
            </a:r>
            <a:r>
              <a:rPr lang="zh-CN" altLang="en-US" sz="1100" b="0" i="0" u="none" strike="noStrike" cap="none" dirty="0" smtClean="0">
                <a:solidFill>
                  <a:srgbClr val="000000"/>
                </a:solidFill>
                <a:effectLst/>
                <a:latin typeface="Arial"/>
                <a:ea typeface="Arial"/>
                <a:cs typeface="Arial"/>
                <a:sym typeface="Arial"/>
              </a:rPr>
              <a:t>和 </a:t>
            </a:r>
            <a:r>
              <a:rPr lang="en-US" altLang="zh-CN" sz="1100" b="0" i="0" u="none" strike="noStrike" cap="none" dirty="0" err="1" smtClean="0">
                <a:solidFill>
                  <a:srgbClr val="000000"/>
                </a:solidFill>
                <a:effectLst/>
                <a:latin typeface="Arial"/>
                <a:ea typeface="Arial"/>
                <a:cs typeface="Arial"/>
                <a:sym typeface="Arial"/>
              </a:rPr>
              <a:t>SPPNet</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Fast R-CNN </a:t>
            </a:r>
            <a:r>
              <a:rPr lang="zh-CN" altLang="en-US" sz="1100" b="0" i="0" u="none" strike="noStrike" cap="none" dirty="0" smtClean="0">
                <a:solidFill>
                  <a:srgbClr val="000000"/>
                </a:solidFill>
                <a:effectLst/>
                <a:latin typeface="Arial"/>
                <a:ea typeface="Arial"/>
                <a:cs typeface="Arial"/>
                <a:sym typeface="Arial"/>
              </a:rPr>
              <a:t>解决了以上它们的不足，并提升了速度和精度</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其优势在于，</a:t>
            </a:r>
            <a:r>
              <a:rPr lang="zh-CN" altLang="en-US" dirty="0" smtClean="0"/>
              <a:t/>
            </a:r>
            <a:br>
              <a:rPr lang="zh-CN" altLang="en-US" dirty="0" smtClean="0"/>
            </a:br>
            <a:r>
              <a:rPr lang="en-US" altLang="zh-CN" sz="1100" b="0" i="0" u="none" strike="noStrike" cap="none" dirty="0" smtClean="0">
                <a:solidFill>
                  <a:srgbClr val="000000"/>
                </a:solidFill>
                <a:effectLst/>
                <a:latin typeface="Arial"/>
                <a:ea typeface="Arial"/>
                <a:cs typeface="Arial"/>
                <a:sym typeface="Arial"/>
              </a:rPr>
              <a:t>[1] - </a:t>
            </a:r>
            <a:r>
              <a:rPr lang="zh-CN" altLang="en-US" sz="1100" b="0" i="0" u="none" strike="noStrike" cap="none" dirty="0" smtClean="0">
                <a:solidFill>
                  <a:srgbClr val="000000"/>
                </a:solidFill>
                <a:effectLst/>
                <a:latin typeface="Arial"/>
                <a:ea typeface="Arial"/>
                <a:cs typeface="Arial"/>
                <a:sym typeface="Arial"/>
              </a:rPr>
              <a:t>较高的检测质量</a:t>
            </a:r>
            <a:r>
              <a:rPr lang="en-US" altLang="zh-CN" sz="1100" b="0" i="0" u="none" strike="noStrike" cap="none" dirty="0" smtClean="0">
                <a:solidFill>
                  <a:srgbClr val="000000"/>
                </a:solidFill>
                <a:effectLst/>
                <a:latin typeface="Arial"/>
                <a:ea typeface="Arial"/>
                <a:cs typeface="Arial"/>
                <a:sym typeface="Arial"/>
              </a:rPr>
              <a:t>(</a:t>
            </a:r>
            <a:r>
              <a:rPr lang="en-US" altLang="zh-CN" sz="1100" b="0" i="0" u="none" strike="noStrike" cap="none" dirty="0" err="1" smtClean="0">
                <a:solidFill>
                  <a:srgbClr val="000000"/>
                </a:solidFill>
                <a:effectLst/>
                <a:latin typeface="Arial"/>
                <a:ea typeface="Arial"/>
                <a:cs typeface="Arial"/>
                <a:sym typeface="Arial"/>
              </a:rPr>
              <a:t>mAP</a:t>
            </a:r>
            <a:r>
              <a:rPr lang="en-US" altLang="zh-CN" sz="1100" b="0" i="0" u="none" strike="noStrike" cap="none" dirty="0" smtClean="0">
                <a:solidFill>
                  <a:srgbClr val="000000"/>
                </a:solidFill>
                <a:effectLst/>
                <a:latin typeface="Arial"/>
                <a:ea typeface="Arial"/>
                <a:cs typeface="Arial"/>
                <a:sym typeface="Arial"/>
              </a:rPr>
              <a:t>)</a:t>
            </a:r>
            <a:r>
              <a:rPr lang="zh-CN" altLang="en-US" dirty="0" smtClean="0"/>
              <a:t/>
            </a:r>
            <a:br>
              <a:rPr lang="zh-CN" altLang="en-US" dirty="0" smtClean="0"/>
            </a:br>
            <a:r>
              <a:rPr lang="en-US" altLang="zh-CN" sz="1100" b="0" i="0" u="none" strike="noStrike" cap="none" dirty="0" smtClean="0">
                <a:solidFill>
                  <a:srgbClr val="000000"/>
                </a:solidFill>
                <a:effectLst/>
                <a:latin typeface="Arial"/>
                <a:ea typeface="Arial"/>
                <a:cs typeface="Arial"/>
                <a:sym typeface="Arial"/>
              </a:rPr>
              <a:t>[2] - </a:t>
            </a:r>
            <a:r>
              <a:rPr lang="zh-CN" altLang="en-US" sz="1100" b="0" i="0" u="none" strike="noStrike" cap="none" dirty="0" smtClean="0">
                <a:solidFill>
                  <a:srgbClr val="000000"/>
                </a:solidFill>
                <a:effectLst/>
                <a:latin typeface="Arial"/>
                <a:ea typeface="Arial"/>
                <a:cs typeface="Arial"/>
                <a:sym typeface="Arial"/>
              </a:rPr>
              <a:t>训练是 </a:t>
            </a:r>
            <a:r>
              <a:rPr lang="en-US" altLang="zh-CN" sz="1100" b="0" i="0" u="none" strike="noStrike" cap="none" dirty="0" smtClean="0">
                <a:solidFill>
                  <a:srgbClr val="000000"/>
                </a:solidFill>
                <a:effectLst/>
                <a:latin typeface="Arial"/>
                <a:ea typeface="Arial"/>
                <a:cs typeface="Arial"/>
                <a:sym typeface="Arial"/>
              </a:rPr>
              <a:t>single-stage </a:t>
            </a:r>
            <a:r>
              <a:rPr lang="zh-CN" altLang="en-US" sz="1100" b="0" i="0" u="none" strike="noStrike" cap="none" dirty="0" smtClean="0">
                <a:solidFill>
                  <a:srgbClr val="000000"/>
                </a:solidFill>
                <a:effectLst/>
                <a:latin typeface="Arial"/>
                <a:ea typeface="Arial"/>
                <a:cs typeface="Arial"/>
                <a:sym typeface="Arial"/>
              </a:rPr>
              <a:t>的，采用了 </a:t>
            </a:r>
            <a:r>
              <a:rPr lang="en-US" altLang="zh-CN" sz="1100" b="0" i="0" u="none" strike="noStrike" cap="none" dirty="0" smtClean="0">
                <a:solidFill>
                  <a:srgbClr val="000000"/>
                </a:solidFill>
                <a:effectLst/>
                <a:latin typeface="Arial"/>
                <a:ea typeface="Arial"/>
                <a:cs typeface="Arial"/>
                <a:sym typeface="Arial"/>
              </a:rPr>
              <a:t>multi-task loss</a:t>
            </a:r>
            <a:r>
              <a:rPr lang="zh-CN" altLang="en-US" dirty="0" smtClean="0"/>
              <a:t/>
            </a:r>
            <a:br>
              <a:rPr lang="zh-CN" altLang="en-US" dirty="0" smtClean="0"/>
            </a:br>
            <a:r>
              <a:rPr lang="en-US" altLang="zh-CN" sz="1100" b="0" i="0" u="none" strike="noStrike" cap="none" dirty="0" smtClean="0">
                <a:solidFill>
                  <a:srgbClr val="000000"/>
                </a:solidFill>
                <a:effectLst/>
                <a:latin typeface="Arial"/>
                <a:ea typeface="Arial"/>
                <a:cs typeface="Arial"/>
                <a:sym typeface="Arial"/>
              </a:rPr>
              <a:t>[3] - </a:t>
            </a:r>
            <a:r>
              <a:rPr lang="zh-CN" altLang="en-US" sz="1100" b="0" i="0" u="none" strike="noStrike" cap="none" dirty="0" smtClean="0">
                <a:solidFill>
                  <a:srgbClr val="000000"/>
                </a:solidFill>
                <a:effectLst/>
                <a:latin typeface="Arial"/>
                <a:ea typeface="Arial"/>
                <a:cs typeface="Arial"/>
                <a:sym typeface="Arial"/>
              </a:rPr>
              <a:t>训练可以对整个网络层进行更新</a:t>
            </a:r>
            <a:r>
              <a:rPr lang="zh-CN" altLang="en-US" dirty="0" smtClean="0"/>
              <a:t/>
            </a:r>
            <a:br>
              <a:rPr lang="zh-CN" altLang="en-US" dirty="0" smtClean="0"/>
            </a:br>
            <a:r>
              <a:rPr lang="en-US" altLang="zh-CN" sz="1100" b="0" i="0" u="none" strike="noStrike" cap="none" dirty="0" smtClean="0">
                <a:solidFill>
                  <a:srgbClr val="000000"/>
                </a:solidFill>
                <a:effectLst/>
                <a:latin typeface="Arial"/>
                <a:ea typeface="Arial"/>
                <a:cs typeface="Arial"/>
                <a:sym typeface="Arial"/>
              </a:rPr>
              <a:t>[4] - </a:t>
            </a:r>
            <a:r>
              <a:rPr lang="zh-CN" altLang="en-US" sz="1100" b="0" i="0" u="none" strike="noStrike" cap="none" dirty="0" smtClean="0">
                <a:solidFill>
                  <a:srgbClr val="000000"/>
                </a:solidFill>
                <a:effectLst/>
                <a:latin typeface="Arial"/>
                <a:ea typeface="Arial"/>
                <a:cs typeface="Arial"/>
                <a:sym typeface="Arial"/>
              </a:rPr>
              <a:t>不需要磁盘空间来缓存特征</a:t>
            </a:r>
            <a:r>
              <a:rPr lang="en-US" altLang="zh-CN" sz="1100" b="0" i="0" u="none" strike="noStrike" cap="none" dirty="0" smtClean="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23523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atinLnBrk="1"/>
            <a:r>
              <a:rPr lang="en-US" altLang="zh-CN" sz="1100" b="0" i="0" u="none" strike="noStrike" cap="none" dirty="0" smtClean="0">
                <a:solidFill>
                  <a:srgbClr val="000000"/>
                </a:solidFill>
                <a:effectLst/>
                <a:latin typeface="Arial"/>
                <a:ea typeface="Arial"/>
                <a:cs typeface="Arial"/>
                <a:sym typeface="Arial"/>
              </a:rPr>
              <a:t>Fast R-CNN </a:t>
            </a:r>
            <a:r>
              <a:rPr lang="zh-CN" altLang="en-US" sz="1100" b="0" i="0" u="none" strike="noStrike" cap="none" dirty="0" smtClean="0">
                <a:solidFill>
                  <a:srgbClr val="000000"/>
                </a:solidFill>
                <a:effectLst/>
                <a:latin typeface="Arial"/>
                <a:ea typeface="Arial"/>
                <a:cs typeface="Arial"/>
                <a:sym typeface="Arial"/>
              </a:rPr>
              <a:t>采用整张图片和 </a:t>
            </a:r>
            <a:r>
              <a:rPr lang="en-US" altLang="zh-CN" sz="1100" b="0" i="0" u="none" strike="noStrike" cap="none" dirty="0" smtClean="0">
                <a:solidFill>
                  <a:srgbClr val="000000"/>
                </a:solidFill>
                <a:effectLst/>
                <a:latin typeface="Arial"/>
                <a:ea typeface="Arial"/>
                <a:cs typeface="Arial"/>
                <a:sym typeface="Arial"/>
              </a:rPr>
              <a:t>object proposals </a:t>
            </a:r>
            <a:r>
              <a:rPr lang="zh-CN" altLang="en-US" sz="1100" b="0" i="0" u="none" strike="noStrike" cap="none" dirty="0" smtClean="0">
                <a:solidFill>
                  <a:srgbClr val="000000"/>
                </a:solidFill>
                <a:effectLst/>
                <a:latin typeface="Arial"/>
                <a:ea typeface="Arial"/>
                <a:cs typeface="Arial"/>
                <a:sym typeface="Arial"/>
              </a:rPr>
              <a:t>集作为网络输入</a:t>
            </a:r>
            <a:r>
              <a:rPr lang="en-US" altLang="zh-CN" sz="1100" b="0" i="0" u="none" strike="noStrike" cap="none" dirty="0" smtClean="0">
                <a:solidFill>
                  <a:srgbClr val="000000"/>
                </a:solidFill>
                <a:effectLst/>
                <a:latin typeface="Arial"/>
                <a:ea typeface="Arial"/>
                <a:cs typeface="Arial"/>
                <a:sym typeface="Arial"/>
              </a:rPr>
              <a:t>.</a:t>
            </a:r>
          </a:p>
          <a:p>
            <a:pPr latinLnBrk="1"/>
            <a:r>
              <a:rPr lang="zh-CN" altLang="en-US" sz="1100" b="0" i="0" u="none" strike="noStrike" cap="none" dirty="0" smtClean="0">
                <a:solidFill>
                  <a:srgbClr val="000000"/>
                </a:solidFill>
                <a:effectLst/>
                <a:latin typeface="Arial"/>
                <a:ea typeface="Arial"/>
                <a:cs typeface="Arial"/>
                <a:sym typeface="Arial"/>
              </a:rPr>
              <a:t>网络首先几个卷积层和 </a:t>
            </a:r>
            <a:r>
              <a:rPr lang="en-US" altLang="zh-CN" sz="1100" b="0" i="0" u="none" strike="noStrike" cap="none" dirty="0" smtClean="0">
                <a:solidFill>
                  <a:srgbClr val="000000"/>
                </a:solidFill>
                <a:effectLst/>
                <a:latin typeface="Arial"/>
                <a:ea typeface="Arial"/>
                <a:cs typeface="Arial"/>
                <a:sym typeface="Arial"/>
              </a:rPr>
              <a:t>max-pooling </a:t>
            </a:r>
            <a:r>
              <a:rPr lang="zh-CN" altLang="en-US" sz="1100" b="0" i="0" u="none" strike="noStrike" cap="none" dirty="0" smtClean="0">
                <a:solidFill>
                  <a:srgbClr val="000000"/>
                </a:solidFill>
                <a:effectLst/>
                <a:latin typeface="Arial"/>
                <a:ea typeface="Arial"/>
                <a:cs typeface="Arial"/>
                <a:sym typeface="Arial"/>
              </a:rPr>
              <a:t>层对整张图片处理，得到一个 </a:t>
            </a:r>
            <a:r>
              <a:rPr lang="en-US" altLang="zh-CN" sz="1100" b="0" i="0" u="none" strike="noStrike" cap="none" dirty="0" smtClean="0">
                <a:solidFill>
                  <a:srgbClr val="000000"/>
                </a:solidFill>
                <a:effectLst/>
                <a:latin typeface="Arial"/>
                <a:ea typeface="Arial"/>
                <a:cs typeface="Arial"/>
                <a:sym typeface="Arial"/>
              </a:rPr>
              <a:t>conv feature map.</a:t>
            </a:r>
          </a:p>
          <a:p>
            <a:pPr latinLnBrk="1"/>
            <a:r>
              <a:rPr lang="zh-CN" altLang="en-US" sz="1100" b="0" i="0" u="none" strike="noStrike" cap="none" dirty="0" smtClean="0">
                <a:solidFill>
                  <a:srgbClr val="000000"/>
                </a:solidFill>
                <a:effectLst/>
                <a:latin typeface="Arial"/>
                <a:ea typeface="Arial"/>
                <a:cs typeface="Arial"/>
                <a:sym typeface="Arial"/>
              </a:rPr>
              <a:t>然后，对每一个 </a:t>
            </a:r>
            <a:r>
              <a:rPr lang="en-US" altLang="zh-CN" sz="1100" b="0" i="0" u="none" strike="noStrike" cap="none" dirty="0" smtClean="0">
                <a:solidFill>
                  <a:srgbClr val="000000"/>
                </a:solidFill>
                <a:effectLst/>
                <a:latin typeface="Arial"/>
                <a:ea typeface="Arial"/>
                <a:cs typeface="Arial"/>
                <a:sym typeface="Arial"/>
              </a:rPr>
              <a:t>object proposal</a:t>
            </a:r>
            <a:r>
              <a:rPr lang="zh-CN" altLang="en-US" sz="1100" b="0" i="0" u="none" strike="noStrike" cap="none" dirty="0" smtClean="0">
                <a:solidFill>
                  <a:srgbClr val="000000"/>
                </a:solidFill>
                <a:effectLst/>
                <a:latin typeface="Arial"/>
                <a:ea typeface="Arial"/>
                <a:cs typeface="Arial"/>
                <a:sym typeface="Arial"/>
              </a:rPr>
              <a:t>，采用 </a:t>
            </a:r>
            <a:r>
              <a:rPr lang="en-US" altLang="zh-CN" sz="1100" b="0" i="0" u="none" strike="noStrike" cap="none" dirty="0" err="1" smtClean="0">
                <a:solidFill>
                  <a:srgbClr val="000000"/>
                </a:solidFill>
                <a:effectLst/>
                <a:latin typeface="Arial"/>
                <a:ea typeface="Arial"/>
                <a:cs typeface="Arial"/>
                <a:sym typeface="Arial"/>
              </a:rPr>
              <a:t>RoI</a:t>
            </a:r>
            <a:r>
              <a:rPr lang="en-US" altLang="zh-CN" sz="1100" b="0" i="0" u="none" strike="noStrike" cap="none" dirty="0" smtClean="0">
                <a:solidFill>
                  <a:srgbClr val="000000"/>
                </a:solidFill>
                <a:effectLst/>
                <a:latin typeface="Arial"/>
                <a:ea typeface="Arial"/>
                <a:cs typeface="Arial"/>
                <a:sym typeface="Arial"/>
              </a:rPr>
              <a:t> pooling </a:t>
            </a:r>
            <a:r>
              <a:rPr lang="zh-CN" altLang="en-US" sz="1100" b="0" i="0" u="none" strike="noStrike" cap="none" dirty="0" smtClean="0">
                <a:solidFill>
                  <a:srgbClr val="000000"/>
                </a:solidFill>
                <a:effectLst/>
                <a:latin typeface="Arial"/>
                <a:ea typeface="Arial"/>
                <a:cs typeface="Arial"/>
                <a:sym typeface="Arial"/>
              </a:rPr>
              <a:t>层从 </a:t>
            </a:r>
            <a:r>
              <a:rPr lang="en-US" altLang="zh-CN" sz="1100" b="0" i="0" u="none" strike="noStrike" cap="none" dirty="0" smtClean="0">
                <a:solidFill>
                  <a:srgbClr val="000000"/>
                </a:solidFill>
                <a:effectLst/>
                <a:latin typeface="Arial"/>
                <a:ea typeface="Arial"/>
                <a:cs typeface="Arial"/>
                <a:sym typeface="Arial"/>
              </a:rPr>
              <a:t>feature map </a:t>
            </a:r>
            <a:r>
              <a:rPr lang="zh-CN" altLang="en-US" sz="1100" b="0" i="0" u="none" strike="noStrike" cap="none" dirty="0" smtClean="0">
                <a:solidFill>
                  <a:srgbClr val="000000"/>
                </a:solidFill>
                <a:effectLst/>
                <a:latin typeface="Arial"/>
                <a:ea typeface="Arial"/>
                <a:cs typeface="Arial"/>
                <a:sym typeface="Arial"/>
              </a:rPr>
              <a:t>中提取一个固定长度的特征向量；</a:t>
            </a:r>
          </a:p>
          <a:p>
            <a:pPr latinLnBrk="1"/>
            <a:r>
              <a:rPr lang="zh-CN" altLang="en-US" sz="1100" b="0" i="0" u="none" strike="noStrike" cap="none" dirty="0" smtClean="0">
                <a:solidFill>
                  <a:srgbClr val="000000"/>
                </a:solidFill>
                <a:effectLst/>
                <a:latin typeface="Arial"/>
                <a:ea typeface="Arial"/>
                <a:cs typeface="Arial"/>
                <a:sym typeface="Arial"/>
              </a:rPr>
              <a:t>每个特征向量被送入一系列的全连接层，最终有两个分支：一个分支得到 </a:t>
            </a:r>
            <a:r>
              <a:rPr lang="en-US" altLang="zh-CN" sz="1100" b="0" i="0" u="none" strike="noStrike" cap="none" dirty="0" err="1" smtClean="0">
                <a:solidFill>
                  <a:srgbClr val="000000"/>
                </a:solidFill>
                <a:effectLst/>
                <a:latin typeface="Arial"/>
                <a:ea typeface="Arial"/>
                <a:cs typeface="Arial"/>
                <a:sym typeface="Arial"/>
              </a:rPr>
              <a:t>softmax</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概率值，共 </a:t>
            </a:r>
            <a:r>
              <a:rPr lang="en-US" altLang="zh-CN" sz="1100" b="0" i="0" u="none" strike="noStrike" cap="none" dirty="0" smtClean="0">
                <a:solidFill>
                  <a:srgbClr val="000000"/>
                </a:solidFill>
                <a:effectLst/>
                <a:latin typeface="Arial"/>
                <a:ea typeface="Arial"/>
                <a:cs typeface="Arial"/>
                <a:sym typeface="Arial"/>
              </a:rPr>
              <a:t>K </a:t>
            </a:r>
            <a:r>
              <a:rPr lang="zh-CN" altLang="en-US" sz="1100" b="0" i="0" u="none" strike="noStrike" cap="none" dirty="0" smtClean="0">
                <a:solidFill>
                  <a:srgbClr val="000000"/>
                </a:solidFill>
                <a:effectLst/>
                <a:latin typeface="Arial"/>
                <a:ea typeface="Arial"/>
                <a:cs typeface="Arial"/>
                <a:sym typeface="Arial"/>
              </a:rPr>
              <a:t>个 </a:t>
            </a:r>
            <a:r>
              <a:rPr lang="en-US" altLang="zh-CN" sz="1100" b="0" i="0" u="none" strike="noStrike" cap="none" dirty="0" smtClean="0">
                <a:solidFill>
                  <a:srgbClr val="000000"/>
                </a:solidFill>
                <a:effectLst/>
                <a:latin typeface="Arial"/>
                <a:ea typeface="Arial"/>
                <a:cs typeface="Arial"/>
                <a:sym typeface="Arial"/>
              </a:rPr>
              <a:t>object </a:t>
            </a:r>
            <a:r>
              <a:rPr lang="zh-CN" altLang="en-US" sz="1100" b="0" i="0" u="none" strike="noStrike" cap="none" dirty="0" smtClean="0">
                <a:solidFill>
                  <a:srgbClr val="000000"/>
                </a:solidFill>
                <a:effectLst/>
                <a:latin typeface="Arial"/>
                <a:ea typeface="Arial"/>
                <a:cs typeface="Arial"/>
                <a:sym typeface="Arial"/>
              </a:rPr>
              <a:t>类和一个 </a:t>
            </a:r>
            <a:r>
              <a:rPr lang="en-US" altLang="zh-CN" sz="1100" b="0" i="0" u="none" strike="noStrike" cap="none" dirty="0" smtClean="0">
                <a:solidFill>
                  <a:srgbClr val="000000"/>
                </a:solidFill>
                <a:effectLst/>
                <a:latin typeface="Arial"/>
                <a:ea typeface="Arial"/>
                <a:cs typeface="Arial"/>
                <a:sym typeface="Arial"/>
              </a:rPr>
              <a:t>background </a:t>
            </a:r>
            <a:r>
              <a:rPr lang="zh-CN" altLang="en-US" sz="1100" b="0" i="0" u="none" strike="noStrike" cap="none" dirty="0" smtClean="0">
                <a:solidFill>
                  <a:srgbClr val="000000"/>
                </a:solidFill>
                <a:effectLst/>
                <a:latin typeface="Arial"/>
                <a:ea typeface="Arial"/>
                <a:cs typeface="Arial"/>
                <a:sym typeface="Arial"/>
              </a:rPr>
              <a:t>类；另一个分支针对 </a:t>
            </a:r>
            <a:r>
              <a:rPr lang="en-US" altLang="zh-CN" sz="1100" b="0" i="0" u="none" strike="noStrike" cap="none" dirty="0" smtClean="0">
                <a:solidFill>
                  <a:srgbClr val="000000"/>
                </a:solidFill>
                <a:effectLst/>
                <a:latin typeface="Arial"/>
                <a:ea typeface="Arial"/>
                <a:cs typeface="Arial"/>
                <a:sym typeface="Arial"/>
              </a:rPr>
              <a:t>K </a:t>
            </a:r>
            <a:r>
              <a:rPr lang="zh-CN" altLang="en-US" sz="1100" b="0" i="0" u="none" strike="noStrike" cap="none" dirty="0" smtClean="0">
                <a:solidFill>
                  <a:srgbClr val="000000"/>
                </a:solidFill>
                <a:effectLst/>
                <a:latin typeface="Arial"/>
                <a:ea typeface="Arial"/>
                <a:cs typeface="Arial"/>
                <a:sym typeface="Arial"/>
              </a:rPr>
              <a:t>个 </a:t>
            </a:r>
            <a:r>
              <a:rPr lang="en-US" altLang="zh-CN" sz="1100" b="0" i="0" u="none" strike="noStrike" cap="none" dirty="0" smtClean="0">
                <a:solidFill>
                  <a:srgbClr val="000000"/>
                </a:solidFill>
                <a:effectLst/>
                <a:latin typeface="Arial"/>
                <a:ea typeface="Arial"/>
                <a:cs typeface="Arial"/>
                <a:sym typeface="Arial"/>
              </a:rPr>
              <a:t>object </a:t>
            </a:r>
            <a:r>
              <a:rPr lang="zh-CN" altLang="en-US" sz="1100" b="0" i="0" u="none" strike="noStrike" cap="none" dirty="0" smtClean="0">
                <a:solidFill>
                  <a:srgbClr val="000000"/>
                </a:solidFill>
                <a:effectLst/>
                <a:latin typeface="Arial"/>
                <a:ea typeface="Arial"/>
                <a:cs typeface="Arial"/>
                <a:sym typeface="Arial"/>
              </a:rPr>
              <a:t>类输出四个实值，分别表示了每类 </a:t>
            </a:r>
            <a:r>
              <a:rPr lang="en-US" altLang="zh-CN" sz="1100" b="0" i="0" u="none" strike="noStrike" cap="none" dirty="0" smtClean="0">
                <a:solidFill>
                  <a:srgbClr val="000000"/>
                </a:solidFill>
                <a:effectLst/>
                <a:latin typeface="Arial"/>
                <a:ea typeface="Arial"/>
                <a:cs typeface="Arial"/>
                <a:sym typeface="Arial"/>
              </a:rPr>
              <a:t>object </a:t>
            </a:r>
            <a:r>
              <a:rPr lang="zh-CN" altLang="en-US" sz="1100" b="0" i="0" u="none" strike="noStrike" cap="none" dirty="0" smtClean="0">
                <a:solidFill>
                  <a:srgbClr val="000000"/>
                </a:solidFill>
                <a:effectLst/>
                <a:latin typeface="Arial"/>
                <a:ea typeface="Arial"/>
                <a:cs typeface="Arial"/>
                <a:sym typeface="Arial"/>
              </a:rPr>
              <a:t>的 </a:t>
            </a:r>
            <a:r>
              <a:rPr lang="en-US" altLang="zh-CN" sz="1100" b="0" i="0" u="none" strike="noStrike" cap="none" dirty="0" smtClean="0">
                <a:solidFill>
                  <a:srgbClr val="000000"/>
                </a:solidFill>
                <a:effectLst/>
                <a:latin typeface="Arial"/>
                <a:ea typeface="Arial"/>
                <a:cs typeface="Arial"/>
                <a:sym typeface="Arial"/>
              </a:rPr>
              <a:t>bounding-box </a:t>
            </a:r>
            <a:r>
              <a:rPr lang="zh-CN" altLang="en-US" sz="1100" b="0" i="0" u="none" strike="noStrike" cap="none" dirty="0" smtClean="0">
                <a:solidFill>
                  <a:srgbClr val="000000"/>
                </a:solidFill>
                <a:effectLst/>
                <a:latin typeface="Arial"/>
                <a:ea typeface="Arial"/>
                <a:cs typeface="Arial"/>
                <a:sym typeface="Arial"/>
              </a:rPr>
              <a:t>位置</a:t>
            </a:r>
            <a:r>
              <a:rPr lang="en-US" altLang="zh-CN" sz="1100" b="0" i="0" u="none" strike="noStrike" cap="none" dirty="0" smtClean="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278296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903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1. </a:t>
            </a:r>
            <a:r>
              <a:rPr lang="en-US" sz="1100" b="0" i="0" u="none" strike="noStrike" cap="none" dirty="0" err="1" smtClean="0">
                <a:solidFill>
                  <a:srgbClr val="000000"/>
                </a:solidFill>
                <a:effectLst/>
                <a:latin typeface="Arial"/>
                <a:ea typeface="Arial"/>
                <a:cs typeface="Arial"/>
                <a:sym typeface="Arial"/>
              </a:rPr>
              <a:t>提出了Region</a:t>
            </a:r>
            <a:r>
              <a:rPr lang="en-US" sz="1100" b="0" i="0" u="none" strike="noStrike" cap="none" dirty="0" smtClean="0">
                <a:solidFill>
                  <a:srgbClr val="000000"/>
                </a:solidFill>
                <a:effectLst/>
                <a:latin typeface="Arial"/>
                <a:ea typeface="Arial"/>
                <a:cs typeface="Arial"/>
                <a:sym typeface="Arial"/>
              </a:rPr>
              <a:t> Proposal Network </a:t>
            </a:r>
            <a:r>
              <a:rPr lang="en-US" sz="1100" b="0" i="0" u="none" strike="noStrike" cap="none" dirty="0" err="1" smtClean="0">
                <a:solidFill>
                  <a:srgbClr val="000000"/>
                </a:solidFill>
                <a:effectLst/>
                <a:latin typeface="Arial"/>
                <a:ea typeface="Arial"/>
                <a:cs typeface="Arial"/>
                <a:sym typeface="Arial"/>
              </a:rPr>
              <a:t>RPN，为全卷积网络</a:t>
            </a:r>
            <a:r>
              <a:rPr lang="en-US" sz="1100" b="0" i="0" u="none" strike="noStrike" cap="none" dirty="0" smtClean="0">
                <a:solidFill>
                  <a:srgbClr val="000000"/>
                </a:solidFill>
                <a:effectLst/>
                <a:latin typeface="Arial"/>
                <a:ea typeface="Arial"/>
                <a:cs typeface="Arial"/>
                <a:sym typeface="Arial"/>
              </a:rPr>
              <a:t>(FCN) </a:t>
            </a:r>
            <a:r>
              <a:rPr lang="en-US" sz="1100" b="0" i="0" u="none" strike="noStrike" cap="none" dirty="0" err="1" smtClean="0">
                <a:solidFill>
                  <a:srgbClr val="000000"/>
                </a:solidFill>
                <a:effectLst/>
                <a:latin typeface="Arial"/>
                <a:ea typeface="Arial"/>
                <a:cs typeface="Arial"/>
                <a:sym typeface="Arial"/>
              </a:rPr>
              <a:t>替换selective</a:t>
            </a:r>
            <a:r>
              <a:rPr lang="en-US" sz="1100" b="0" i="0" u="none" strike="noStrike" cap="none" dirty="0" smtClean="0">
                <a:solidFill>
                  <a:srgbClr val="000000"/>
                </a:solidFill>
                <a:effectLst/>
                <a:latin typeface="Arial"/>
                <a:ea typeface="Arial"/>
                <a:cs typeface="Arial"/>
                <a:sym typeface="Arial"/>
              </a:rPr>
              <a:t> search </a:t>
            </a:r>
            <a:r>
              <a:rPr lang="en-US" sz="1100" b="0" i="0" u="none" strike="noStrike" cap="none" dirty="0" err="1" smtClean="0">
                <a:solidFill>
                  <a:srgbClr val="000000"/>
                </a:solidFill>
                <a:effectLst/>
                <a:latin typeface="Arial"/>
                <a:ea typeface="Arial"/>
                <a:cs typeface="Arial"/>
                <a:sym typeface="Arial"/>
              </a:rPr>
              <a:t>来提取proposals</a:t>
            </a:r>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2. 首次将CNN的目标检测做到了end-2-end</a:t>
            </a:r>
          </a:p>
          <a:p>
            <a:r>
              <a:rPr lang="en-US" sz="1100" b="0" i="0" u="none" strike="noStrike" cap="none" dirty="0" smtClean="0">
                <a:solidFill>
                  <a:srgbClr val="000000"/>
                </a:solidFill>
                <a:effectLst/>
                <a:latin typeface="Arial"/>
                <a:ea typeface="Arial"/>
                <a:cs typeface="Arial"/>
                <a:sym typeface="Arial"/>
              </a:rPr>
              <a:t>3. 几乎做到了近实时 ~5fps</a:t>
            </a:r>
          </a:p>
          <a:p>
            <a:r>
              <a:rPr lang="en-US" sz="1100" b="0" i="0" u="none" strike="noStrike" cap="none" dirty="0" smtClean="0">
                <a:solidFill>
                  <a:srgbClr val="000000"/>
                </a:solidFill>
                <a:effectLst/>
                <a:latin typeface="Arial"/>
                <a:ea typeface="Arial"/>
                <a:cs typeface="Arial"/>
                <a:sym typeface="Arial"/>
              </a:rPr>
              <a:t>4. </a:t>
            </a:r>
            <a:r>
              <a:rPr lang="en-US" sz="1100" b="0" i="0" u="none" strike="noStrike" cap="none" dirty="0" err="1" smtClean="0">
                <a:solidFill>
                  <a:srgbClr val="000000"/>
                </a:solidFill>
                <a:effectLst/>
                <a:latin typeface="Arial"/>
                <a:ea typeface="Arial"/>
                <a:cs typeface="Arial"/>
                <a:sym typeface="Arial"/>
              </a:rPr>
              <a:t>提出了anchors</a:t>
            </a:r>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5. Faster </a:t>
            </a:r>
            <a:r>
              <a:rPr lang="en-US" sz="1100" b="0" i="0" u="none" strike="noStrike" cap="none" dirty="0" err="1" smtClean="0">
                <a:solidFill>
                  <a:srgbClr val="000000"/>
                </a:solidFill>
                <a:effectLst/>
                <a:latin typeface="Arial"/>
                <a:ea typeface="Arial"/>
                <a:cs typeface="Arial"/>
                <a:sym typeface="Arial"/>
              </a:rPr>
              <a:t>RCNN网络支持输入图像的多尺度训练，由于RPN是FCN网络</a:t>
            </a:r>
            <a:r>
              <a:rPr lang="en-US" sz="1100" b="0" i="0" u="none" strike="noStrike" cap="none" dirty="0" smtClean="0">
                <a:solidFill>
                  <a:srgbClr val="000000"/>
                </a:solidFill>
                <a:effectLst/>
                <a:latin typeface="Arial"/>
                <a:ea typeface="Arial"/>
                <a:cs typeface="Arial"/>
                <a:sym typeface="Arial"/>
              </a:rPr>
              <a:t> 和 </a:t>
            </a:r>
            <a:r>
              <a:rPr lang="en-US" sz="1100" b="0" i="0" u="none" strike="noStrike" cap="none" dirty="0" err="1" smtClean="0">
                <a:solidFill>
                  <a:srgbClr val="000000"/>
                </a:solidFill>
                <a:effectLst/>
                <a:latin typeface="Arial"/>
                <a:ea typeface="Arial"/>
                <a:cs typeface="Arial"/>
                <a:sym typeface="Arial"/>
              </a:rPr>
              <a:t>RoI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Pooling，使得faster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rcnn对输入图像的尺寸无感</a:t>
            </a:r>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0031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Although Faster RCNN breaks through the speed bottleneck of Fast RCNN, there is still computation redundancy at subsequent detection stage.</a:t>
            </a:r>
          </a:p>
        </p:txBody>
      </p:sp>
    </p:spTree>
    <p:extLst>
      <p:ext uri="{BB962C8B-B14F-4D97-AF65-F5344CB8AC3E}">
        <p14:creationId xmlns:p14="http://schemas.microsoft.com/office/powerpoint/2010/main" val="91528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1. </a:t>
            </a:r>
            <a:r>
              <a:rPr lang="en-US" sz="1100" b="0" i="0" u="none" strike="noStrike" cap="none" dirty="0" err="1" smtClean="0">
                <a:solidFill>
                  <a:srgbClr val="000000"/>
                </a:solidFill>
                <a:effectLst/>
                <a:latin typeface="Arial"/>
                <a:ea typeface="Arial"/>
                <a:cs typeface="Arial"/>
                <a:sym typeface="Arial"/>
              </a:rPr>
              <a:t>解决了“</a:t>
            </a:r>
            <a:r>
              <a:rPr lang="en-US" sz="1100" b="1" i="0" u="none" strike="noStrike" cap="none" dirty="0" err="1" smtClean="0">
                <a:solidFill>
                  <a:srgbClr val="000000"/>
                </a:solidFill>
                <a:effectLst/>
                <a:latin typeface="Arial"/>
                <a:ea typeface="Arial"/>
                <a:cs typeface="Arial"/>
                <a:sym typeface="Arial"/>
              </a:rPr>
              <a:t>分类网络的位置不敏感性</a:t>
            </a:r>
            <a:r>
              <a:rPr lang="en-US" sz="1100" b="0" i="0" u="none" strike="noStrike" cap="none" dirty="0" err="1" smtClean="0">
                <a:solidFill>
                  <a:srgbClr val="000000"/>
                </a:solidFill>
                <a:effectLst/>
                <a:latin typeface="Arial"/>
                <a:ea typeface="Arial"/>
                <a:cs typeface="Arial"/>
                <a:sym typeface="Arial"/>
              </a:rPr>
              <a:t>（translation-invariance</a:t>
            </a:r>
            <a:r>
              <a:rPr lang="en-US" sz="1100" b="0" i="0" u="none" strike="noStrike" cap="none" dirty="0" smtClean="0">
                <a:solidFill>
                  <a:srgbClr val="000000"/>
                </a:solidFill>
                <a:effectLst/>
                <a:latin typeface="Arial"/>
                <a:ea typeface="Arial"/>
                <a:cs typeface="Arial"/>
                <a:sym typeface="Arial"/>
              </a:rPr>
              <a:t> in image classification）”</a:t>
            </a:r>
            <a:r>
              <a:rPr lang="en-US" sz="1100" b="0" i="0" u="none" strike="noStrike" cap="none" dirty="0" err="1" smtClean="0">
                <a:solidFill>
                  <a:srgbClr val="000000"/>
                </a:solidFill>
                <a:effectLst/>
                <a:latin typeface="Arial"/>
                <a:ea typeface="Arial"/>
                <a:cs typeface="Arial"/>
                <a:sym typeface="Arial"/>
              </a:rPr>
              <a:t>与“</a:t>
            </a:r>
            <a:r>
              <a:rPr lang="en-US" sz="1100" b="1" i="0" u="none" strike="noStrike" cap="none" dirty="0" err="1" smtClean="0">
                <a:solidFill>
                  <a:srgbClr val="000000"/>
                </a:solidFill>
                <a:effectLst/>
                <a:latin typeface="Arial"/>
                <a:ea typeface="Arial"/>
                <a:cs typeface="Arial"/>
                <a:sym typeface="Arial"/>
              </a:rPr>
              <a:t>检测网络的位置敏感性</a:t>
            </a:r>
            <a:r>
              <a:rPr lang="en-US" sz="1100" b="0" i="0" u="none" strike="noStrike" cap="none" dirty="0" err="1" smtClean="0">
                <a:solidFill>
                  <a:srgbClr val="000000"/>
                </a:solidFill>
                <a:effectLst/>
                <a:latin typeface="Arial"/>
                <a:ea typeface="Arial"/>
                <a:cs typeface="Arial"/>
                <a:sym typeface="Arial"/>
              </a:rPr>
              <a:t>（translation-variance</a:t>
            </a:r>
            <a:r>
              <a:rPr lang="en-US" sz="1100" b="0" i="0" u="none" strike="noStrike" cap="none" dirty="0" smtClean="0">
                <a:solidFill>
                  <a:srgbClr val="000000"/>
                </a:solidFill>
                <a:effectLst/>
                <a:latin typeface="Arial"/>
                <a:ea typeface="Arial"/>
                <a:cs typeface="Arial"/>
                <a:sym typeface="Arial"/>
              </a:rPr>
              <a:t> in object detection）”</a:t>
            </a:r>
            <a:r>
              <a:rPr lang="en-US" sz="1100" b="0" i="0" u="none" strike="noStrike" cap="none" dirty="0" err="1" smtClean="0">
                <a:solidFill>
                  <a:srgbClr val="000000"/>
                </a:solidFill>
                <a:effectLst/>
                <a:latin typeface="Arial"/>
                <a:ea typeface="Arial"/>
                <a:cs typeface="Arial"/>
                <a:sym typeface="Arial"/>
              </a:rPr>
              <a:t>之间的矛盾，在提升精度的同时利用“位置敏感得分图（position-sensitive</a:t>
            </a:r>
            <a:r>
              <a:rPr lang="en-US" sz="1100" b="0" i="0" u="none" strike="noStrike" cap="none" dirty="0" smtClean="0">
                <a:solidFill>
                  <a:srgbClr val="000000"/>
                </a:solidFill>
                <a:effectLst/>
                <a:latin typeface="Arial"/>
                <a:ea typeface="Arial"/>
                <a:cs typeface="Arial"/>
                <a:sym typeface="Arial"/>
              </a:rPr>
              <a:t> score maps）”提升了检测速度。</a:t>
            </a:r>
          </a:p>
          <a:p>
            <a:r>
              <a:rPr lang="en-US" sz="1100" b="0" i="0" u="none" strike="noStrike" cap="none" dirty="0" smtClean="0">
                <a:solidFill>
                  <a:srgbClr val="000000"/>
                </a:solidFill>
                <a:effectLst/>
                <a:latin typeface="Arial"/>
                <a:ea typeface="Arial"/>
                <a:cs typeface="Arial"/>
                <a:sym typeface="Arial"/>
              </a:rPr>
              <a:t>2. </a:t>
            </a:r>
            <a:r>
              <a:rPr lang="en-US" sz="1100" b="0" i="0" u="none" strike="noStrike" cap="none" dirty="0" err="1" smtClean="0">
                <a:solidFill>
                  <a:srgbClr val="000000"/>
                </a:solidFill>
                <a:effectLst/>
                <a:latin typeface="Arial"/>
                <a:ea typeface="Arial"/>
                <a:cs typeface="Arial"/>
                <a:sym typeface="Arial"/>
              </a:rPr>
              <a:t>解决Faster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RCNN的计算冗余</a:t>
            </a:r>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3. 网络支持输入图像的多尺度训练</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81495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1. </a:t>
            </a:r>
            <a:r>
              <a:rPr lang="en-US" sz="1100" b="0" i="0" u="none" strike="noStrike" cap="none" dirty="0" err="1" smtClean="0">
                <a:solidFill>
                  <a:srgbClr val="000000"/>
                </a:solidFill>
                <a:effectLst/>
                <a:latin typeface="Arial"/>
                <a:ea typeface="Arial"/>
                <a:cs typeface="Arial"/>
                <a:sym typeface="Arial"/>
              </a:rPr>
              <a:t>解决了“</a:t>
            </a:r>
            <a:r>
              <a:rPr lang="en-US" sz="1100" b="1" i="0" u="none" strike="noStrike" cap="none" dirty="0" err="1" smtClean="0">
                <a:solidFill>
                  <a:srgbClr val="000000"/>
                </a:solidFill>
                <a:effectLst/>
                <a:latin typeface="Arial"/>
                <a:ea typeface="Arial"/>
                <a:cs typeface="Arial"/>
                <a:sym typeface="Arial"/>
              </a:rPr>
              <a:t>分类网络的位置不敏感性</a:t>
            </a:r>
            <a:r>
              <a:rPr lang="en-US" sz="1100" b="0" i="0" u="none" strike="noStrike" cap="none" dirty="0" err="1" smtClean="0">
                <a:solidFill>
                  <a:srgbClr val="000000"/>
                </a:solidFill>
                <a:effectLst/>
                <a:latin typeface="Arial"/>
                <a:ea typeface="Arial"/>
                <a:cs typeface="Arial"/>
                <a:sym typeface="Arial"/>
              </a:rPr>
              <a:t>（translation-invariance</a:t>
            </a:r>
            <a:r>
              <a:rPr lang="en-US" sz="1100" b="0" i="0" u="none" strike="noStrike" cap="none" dirty="0" smtClean="0">
                <a:solidFill>
                  <a:srgbClr val="000000"/>
                </a:solidFill>
                <a:effectLst/>
                <a:latin typeface="Arial"/>
                <a:ea typeface="Arial"/>
                <a:cs typeface="Arial"/>
                <a:sym typeface="Arial"/>
              </a:rPr>
              <a:t> in image classification）”</a:t>
            </a:r>
            <a:r>
              <a:rPr lang="en-US" sz="1100" b="0" i="0" u="none" strike="noStrike" cap="none" dirty="0" err="1" smtClean="0">
                <a:solidFill>
                  <a:srgbClr val="000000"/>
                </a:solidFill>
                <a:effectLst/>
                <a:latin typeface="Arial"/>
                <a:ea typeface="Arial"/>
                <a:cs typeface="Arial"/>
                <a:sym typeface="Arial"/>
              </a:rPr>
              <a:t>与“</a:t>
            </a:r>
            <a:r>
              <a:rPr lang="en-US" sz="1100" b="1" i="0" u="none" strike="noStrike" cap="none" dirty="0" err="1" smtClean="0">
                <a:solidFill>
                  <a:srgbClr val="000000"/>
                </a:solidFill>
                <a:effectLst/>
                <a:latin typeface="Arial"/>
                <a:ea typeface="Arial"/>
                <a:cs typeface="Arial"/>
                <a:sym typeface="Arial"/>
              </a:rPr>
              <a:t>检测网络的位置敏感性</a:t>
            </a:r>
            <a:r>
              <a:rPr lang="en-US" sz="1100" b="0" i="0" u="none" strike="noStrike" cap="none" dirty="0" err="1" smtClean="0">
                <a:solidFill>
                  <a:srgbClr val="000000"/>
                </a:solidFill>
                <a:effectLst/>
                <a:latin typeface="Arial"/>
                <a:ea typeface="Arial"/>
                <a:cs typeface="Arial"/>
                <a:sym typeface="Arial"/>
              </a:rPr>
              <a:t>（translation-variance</a:t>
            </a:r>
            <a:r>
              <a:rPr lang="en-US" sz="1100" b="0" i="0" u="none" strike="noStrike" cap="none" dirty="0" smtClean="0">
                <a:solidFill>
                  <a:srgbClr val="000000"/>
                </a:solidFill>
                <a:effectLst/>
                <a:latin typeface="Arial"/>
                <a:ea typeface="Arial"/>
                <a:cs typeface="Arial"/>
                <a:sym typeface="Arial"/>
              </a:rPr>
              <a:t> in object detection）”</a:t>
            </a:r>
            <a:r>
              <a:rPr lang="en-US" sz="1100" b="0" i="0" u="none" strike="noStrike" cap="none" dirty="0" err="1" smtClean="0">
                <a:solidFill>
                  <a:srgbClr val="000000"/>
                </a:solidFill>
                <a:effectLst/>
                <a:latin typeface="Arial"/>
                <a:ea typeface="Arial"/>
                <a:cs typeface="Arial"/>
                <a:sym typeface="Arial"/>
              </a:rPr>
              <a:t>之间的矛盾，在提升精度的同时利用“位置敏感得分图（position-sensitive</a:t>
            </a:r>
            <a:r>
              <a:rPr lang="en-US" sz="1100" b="0" i="0" u="none" strike="noStrike" cap="none" dirty="0" smtClean="0">
                <a:solidFill>
                  <a:srgbClr val="000000"/>
                </a:solidFill>
                <a:effectLst/>
                <a:latin typeface="Arial"/>
                <a:ea typeface="Arial"/>
                <a:cs typeface="Arial"/>
                <a:sym typeface="Arial"/>
              </a:rPr>
              <a:t> score maps）”提升了检测速度。</a:t>
            </a:r>
          </a:p>
          <a:p>
            <a:r>
              <a:rPr lang="en-US" sz="1100" b="0" i="0" u="none" strike="noStrike" cap="none" dirty="0" smtClean="0">
                <a:solidFill>
                  <a:srgbClr val="000000"/>
                </a:solidFill>
                <a:effectLst/>
                <a:latin typeface="Arial"/>
                <a:ea typeface="Arial"/>
                <a:cs typeface="Arial"/>
                <a:sym typeface="Arial"/>
              </a:rPr>
              <a:t>2. </a:t>
            </a:r>
            <a:r>
              <a:rPr lang="en-US" sz="1100" b="0" i="0" u="none" strike="noStrike" cap="none" dirty="0" err="1" smtClean="0">
                <a:solidFill>
                  <a:srgbClr val="000000"/>
                </a:solidFill>
                <a:effectLst/>
                <a:latin typeface="Arial"/>
                <a:ea typeface="Arial"/>
                <a:cs typeface="Arial"/>
                <a:sym typeface="Arial"/>
              </a:rPr>
              <a:t>解决Faster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RCNN的计算冗余</a:t>
            </a:r>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3. </a:t>
            </a:r>
            <a:r>
              <a:rPr lang="en-US" sz="1100" b="0" i="0" u="none" strike="noStrike" cap="none" smtClean="0">
                <a:solidFill>
                  <a:srgbClr val="000000"/>
                </a:solidFill>
                <a:effectLst/>
                <a:latin typeface="Arial"/>
                <a:ea typeface="Arial"/>
                <a:cs typeface="Arial"/>
                <a:sym typeface="Arial"/>
              </a:rPr>
              <a:t>网络支持输入图像的多尺度训练</a:t>
            </a: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22265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37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YOLOv3 is extremely fast and accurate. In </a:t>
            </a:r>
            <a:r>
              <a:rPr lang="en-US" sz="1100" b="0" i="0" u="none" strike="noStrike" cap="none" dirty="0" err="1" smtClean="0">
                <a:solidFill>
                  <a:srgbClr val="000000"/>
                </a:solidFill>
                <a:effectLst/>
                <a:latin typeface="Arial"/>
                <a:ea typeface="Arial"/>
                <a:cs typeface="Arial"/>
                <a:sym typeface="Arial"/>
              </a:rPr>
              <a:t>mAP</a:t>
            </a:r>
            <a:r>
              <a:rPr lang="en-US" sz="1100" b="0" i="0" u="none" strike="noStrike" cap="none" dirty="0" smtClean="0">
                <a:solidFill>
                  <a:srgbClr val="000000"/>
                </a:solidFill>
                <a:effectLst/>
                <a:latin typeface="Arial"/>
                <a:ea typeface="Arial"/>
                <a:cs typeface="Arial"/>
                <a:sym typeface="Arial"/>
              </a:rPr>
              <a:t> measured at .5 IOU YOLOv3 is on par with Focal Loss but about 4x faster. Moreover, you can easily tradeoff between speed and accuracy simply by changing the size of the model, no retraining required!</a:t>
            </a:r>
          </a:p>
        </p:txBody>
      </p:sp>
    </p:spTree>
    <p:extLst>
      <p:ext uri="{BB962C8B-B14F-4D97-AF65-F5344CB8AC3E}">
        <p14:creationId xmlns:p14="http://schemas.microsoft.com/office/powerpoint/2010/main" val="1956273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697327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smtClean="0">
                <a:solidFill>
                  <a:srgbClr val="000000"/>
                </a:solidFill>
                <a:effectLst/>
                <a:latin typeface="Arial"/>
                <a:ea typeface="Arial"/>
                <a:cs typeface="Arial"/>
                <a:sym typeface="Arial"/>
              </a:rPr>
              <a:t>贡献：</a:t>
            </a:r>
          </a:p>
          <a:p>
            <a:r>
              <a:rPr lang="en-US" altLang="zh-CN" sz="1100" b="0" i="0" u="none" strike="noStrike" cap="none" dirty="0" smtClean="0">
                <a:solidFill>
                  <a:srgbClr val="000000"/>
                </a:solidFill>
                <a:effectLst/>
                <a:latin typeface="Arial"/>
                <a:ea typeface="Arial"/>
                <a:cs typeface="Arial"/>
                <a:sym typeface="Arial"/>
              </a:rPr>
              <a:t>1. the first one-stage detector in deep learning era</a:t>
            </a:r>
          </a:p>
          <a:p>
            <a:r>
              <a:rPr lang="en-US" altLang="zh-CN" sz="1100" b="0" i="0" u="none" strike="noStrike" cap="none" dirty="0" smtClean="0">
                <a:solidFill>
                  <a:srgbClr val="000000"/>
                </a:solidFill>
                <a:effectLst/>
                <a:latin typeface="Arial"/>
                <a:ea typeface="Arial"/>
                <a:cs typeface="Arial"/>
                <a:sym typeface="Arial"/>
              </a:rPr>
              <a:t>2. high detection speed</a:t>
            </a:r>
            <a:endParaRPr lang="en-US" sz="1100" b="0" i="0" u="none" strike="noStrike" cap="none" dirty="0" smtClean="0">
              <a:solidFill>
                <a:srgbClr val="000000"/>
              </a:solidFill>
              <a:effectLst/>
              <a:latin typeface="Arial"/>
              <a:ea typeface="Arial"/>
              <a:cs typeface="Arial"/>
              <a:sym typeface="Arial"/>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The YOLO Detection System. Processing images with YOLO is simple and straightforward. Our system (1) resizes the input image to 448 × 448, (2) runs a single convolutional net- work on the image, and (3) thresholds the resulting detections by the model’s confidence. </a:t>
            </a:r>
            <a:endParaRPr lang="en-US" altLang="zh-CN"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044025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The Model. Our system models detection as a re- </a:t>
            </a:r>
            <a:r>
              <a:rPr lang="en-US" sz="1100" b="0" i="0" u="none" strike="noStrike" cap="none" dirty="0" err="1" smtClean="0">
                <a:solidFill>
                  <a:srgbClr val="000000"/>
                </a:solidFill>
                <a:effectLst/>
                <a:latin typeface="Arial"/>
                <a:ea typeface="Arial"/>
                <a:cs typeface="Arial"/>
                <a:sym typeface="Arial"/>
              </a:rPr>
              <a:t>gression</a:t>
            </a:r>
            <a:r>
              <a:rPr lang="en-US" sz="1100" b="0" i="0" u="none" strike="noStrike" cap="none" dirty="0" smtClean="0">
                <a:solidFill>
                  <a:srgbClr val="000000"/>
                </a:solidFill>
                <a:effectLst/>
                <a:latin typeface="Arial"/>
                <a:ea typeface="Arial"/>
                <a:cs typeface="Arial"/>
                <a:sym typeface="Arial"/>
              </a:rPr>
              <a:t> problem. It divides the image into an even grid and </a:t>
            </a:r>
            <a:r>
              <a:rPr lang="en-US" sz="1100" b="0" i="0" u="none" strike="noStrike" cap="none" dirty="0" err="1" smtClean="0">
                <a:solidFill>
                  <a:srgbClr val="000000"/>
                </a:solidFill>
                <a:effectLst/>
                <a:latin typeface="Arial"/>
                <a:ea typeface="Arial"/>
                <a:cs typeface="Arial"/>
                <a:sym typeface="Arial"/>
              </a:rPr>
              <a:t>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multaneously</a:t>
            </a:r>
            <a:r>
              <a:rPr lang="en-US" sz="1100" b="0" i="0" u="none" strike="noStrike" cap="none" dirty="0" smtClean="0">
                <a:solidFill>
                  <a:srgbClr val="000000"/>
                </a:solidFill>
                <a:effectLst/>
                <a:latin typeface="Arial"/>
                <a:ea typeface="Arial"/>
                <a:cs typeface="Arial"/>
                <a:sym typeface="Arial"/>
              </a:rPr>
              <a:t> predicts bounding boxes, confidence in those boxes, and class probabilities. These predictions are encoded as an S × S × (B ∗ 5 + C) tensor. </a:t>
            </a:r>
            <a:endParaRPr lang="en-US" dirty="0"/>
          </a:p>
        </p:txBody>
      </p:sp>
    </p:spTree>
    <p:extLst>
      <p:ext uri="{BB962C8B-B14F-4D97-AF65-F5344CB8AC3E}">
        <p14:creationId xmlns:p14="http://schemas.microsoft.com/office/powerpoint/2010/main" val="191672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Our detection network has 24 convolutional layers followed by 2 fully connected layers. Alternating 1 × 1 convolutional layers reduce the features space from preceding layers. We </a:t>
            </a:r>
            <a:r>
              <a:rPr lang="en-US" sz="1100" b="0" i="0" u="none" strike="noStrike" cap="none" dirty="0" err="1" smtClean="0">
                <a:solidFill>
                  <a:srgbClr val="000000"/>
                </a:solidFill>
                <a:effectLst/>
                <a:latin typeface="Arial"/>
                <a:ea typeface="Arial"/>
                <a:cs typeface="Arial"/>
                <a:sym typeface="Arial"/>
              </a:rPr>
              <a:t>pretrain</a:t>
            </a:r>
            <a:r>
              <a:rPr lang="en-US" sz="1100" b="0" i="0" u="none" strike="noStrike" cap="none" dirty="0" smtClean="0">
                <a:solidFill>
                  <a:srgbClr val="000000"/>
                </a:solidFill>
                <a:effectLst/>
                <a:latin typeface="Arial"/>
                <a:ea typeface="Arial"/>
                <a:cs typeface="Arial"/>
                <a:sym typeface="Arial"/>
              </a:rPr>
              <a:t> the convolutional layers on the ImageNet classification task at half the resolution (224 × 224 input image) and then double the resolution for detection. </a:t>
            </a:r>
            <a:endParaRPr lang="en-US" dirty="0" smtClean="0"/>
          </a:p>
          <a:p>
            <a:endParaRPr lang="en-US" altLang="zh-CN" sz="1100" b="0" i="0" u="none" strike="noStrike" cap="none" dirty="0" smtClean="0">
              <a:solidFill>
                <a:srgbClr val="000000"/>
              </a:solidFill>
              <a:effectLst/>
              <a:latin typeface="Arial"/>
              <a:ea typeface="Arial"/>
              <a:cs typeface="Arial"/>
              <a:sym typeface="Arial"/>
            </a:endParaRPr>
          </a:p>
          <a:p>
            <a:r>
              <a:rPr lang="en-US" altLang="zh-CN" sz="1100" b="0" i="0" u="none" strike="noStrike" cap="none" dirty="0" smtClean="0">
                <a:solidFill>
                  <a:srgbClr val="000000"/>
                </a:solidFill>
                <a:effectLst/>
                <a:latin typeface="Arial"/>
                <a:ea typeface="Arial"/>
                <a:cs typeface="Arial"/>
                <a:sym typeface="Arial"/>
              </a:rPr>
              <a:t>1. YOLO </a:t>
            </a:r>
            <a:r>
              <a:rPr lang="zh-CN" altLang="en-US" sz="1100" b="0" i="0" u="none" strike="noStrike" cap="none" dirty="0" smtClean="0">
                <a:solidFill>
                  <a:srgbClr val="000000"/>
                </a:solidFill>
                <a:effectLst/>
                <a:latin typeface="Arial"/>
                <a:ea typeface="Arial"/>
                <a:cs typeface="Arial"/>
                <a:sym typeface="Arial"/>
              </a:rPr>
              <a:t>对相互靠的很近的物体，还有很小的群体检测效果不好，这是因为一个网格中只预测了两个框，并且只属于一类。</a:t>
            </a:r>
          </a:p>
          <a:p>
            <a:r>
              <a:rPr lang="en-US" altLang="zh-CN" sz="1100" b="0" i="0" u="none" strike="noStrike" cap="none" dirty="0" smtClean="0">
                <a:solidFill>
                  <a:srgbClr val="000000"/>
                </a:solidFill>
                <a:effectLst/>
                <a:latin typeface="Arial"/>
                <a:ea typeface="Arial"/>
                <a:cs typeface="Arial"/>
                <a:sym typeface="Arial"/>
              </a:rPr>
              <a:t>2. </a:t>
            </a:r>
            <a:r>
              <a:rPr lang="zh-CN" altLang="en-US" sz="1100" b="0" i="0" u="none" strike="noStrike" cap="none" dirty="0" smtClean="0">
                <a:solidFill>
                  <a:srgbClr val="000000"/>
                </a:solidFill>
                <a:effectLst/>
                <a:latin typeface="Arial"/>
                <a:ea typeface="Arial"/>
                <a:cs typeface="Arial"/>
                <a:sym typeface="Arial"/>
              </a:rPr>
              <a:t>同一类物体出现的新的不常见的长宽比和其他情况时，泛化能力偏弱。</a:t>
            </a:r>
          </a:p>
          <a:p>
            <a:r>
              <a:rPr lang="en-US" altLang="zh-CN" sz="1100" b="0" i="0" u="none" strike="noStrike" cap="none" dirty="0" smtClean="0">
                <a:solidFill>
                  <a:srgbClr val="000000"/>
                </a:solidFill>
                <a:effectLst/>
                <a:latin typeface="Arial"/>
                <a:ea typeface="Arial"/>
                <a:cs typeface="Arial"/>
                <a:sym typeface="Arial"/>
              </a:rPr>
              <a:t>3. </a:t>
            </a:r>
            <a:r>
              <a:rPr lang="zh-CN" altLang="en-US" sz="1100" b="0" i="0" u="none" strike="noStrike" cap="none" dirty="0" smtClean="0">
                <a:solidFill>
                  <a:srgbClr val="000000"/>
                </a:solidFill>
                <a:effectLst/>
                <a:latin typeface="Arial"/>
                <a:ea typeface="Arial"/>
                <a:cs typeface="Arial"/>
                <a:sym typeface="Arial"/>
              </a:rPr>
              <a:t>由于损失函数的问题，定位误差是影响检测效果的主要原因。尤其是大小物体的处理上，还有待加强。</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339089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45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Most of the listed design decisions lead to significant increases in </a:t>
            </a:r>
            <a:r>
              <a:rPr lang="en-US" sz="1100" b="0" i="0" u="none" strike="noStrike" cap="none" dirty="0" err="1" smtClean="0">
                <a:solidFill>
                  <a:srgbClr val="000000"/>
                </a:solidFill>
                <a:effectLst/>
                <a:latin typeface="Arial"/>
                <a:ea typeface="Arial"/>
                <a:cs typeface="Arial"/>
                <a:sym typeface="Arial"/>
              </a:rPr>
              <a:t>mAP</a:t>
            </a:r>
            <a:r>
              <a:rPr lang="en-US" sz="1100" b="0" i="0" u="none" strike="noStrike" cap="none" dirty="0" smtClean="0">
                <a:solidFill>
                  <a:srgbClr val="000000"/>
                </a:solidFill>
                <a:effectLst/>
                <a:latin typeface="Arial"/>
                <a:ea typeface="Arial"/>
                <a:cs typeface="Arial"/>
                <a:sym typeface="Arial"/>
              </a:rPr>
              <a:t>. Two exceptions are switching to a fully convolutional network with anchor boxes and using the new network. Switching to the anchor box style approach increased recall without changing </a:t>
            </a:r>
            <a:r>
              <a:rPr lang="en-US" sz="1100" b="0" i="0" u="none" strike="noStrike" cap="none" dirty="0" err="1" smtClean="0">
                <a:solidFill>
                  <a:srgbClr val="000000"/>
                </a:solidFill>
                <a:effectLst/>
                <a:latin typeface="Arial"/>
                <a:ea typeface="Arial"/>
                <a:cs typeface="Arial"/>
                <a:sym typeface="Arial"/>
              </a:rPr>
              <a:t>mAP</a:t>
            </a:r>
            <a:r>
              <a:rPr lang="en-US" sz="1100" b="0" i="0" u="none" strike="noStrike" cap="none" dirty="0" smtClean="0">
                <a:solidFill>
                  <a:srgbClr val="000000"/>
                </a:solidFill>
                <a:effectLst/>
                <a:latin typeface="Arial"/>
                <a:ea typeface="Arial"/>
                <a:cs typeface="Arial"/>
                <a:sym typeface="Arial"/>
              </a:rPr>
              <a:t> while using the new network cut computation by 33%. </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YOLOv2 performs on par with state-of-the-art detectors like Faster R-CNN with </a:t>
            </a:r>
            <a:r>
              <a:rPr lang="en-US" sz="1100" b="0" i="0" u="none" strike="noStrike" cap="none" dirty="0" err="1" smtClean="0">
                <a:solidFill>
                  <a:srgbClr val="000000"/>
                </a:solidFill>
                <a:effectLst/>
                <a:latin typeface="Arial"/>
                <a:ea typeface="Arial"/>
                <a:cs typeface="Arial"/>
                <a:sym typeface="Arial"/>
              </a:rPr>
              <a:t>ResNet</a:t>
            </a:r>
            <a:r>
              <a:rPr lang="en-US" sz="1100" b="0" i="0" u="none" strike="noStrike" cap="none" dirty="0" smtClean="0">
                <a:solidFill>
                  <a:srgbClr val="000000"/>
                </a:solidFill>
                <a:effectLst/>
                <a:latin typeface="Arial"/>
                <a:ea typeface="Arial"/>
                <a:cs typeface="Arial"/>
                <a:sym typeface="Arial"/>
              </a:rPr>
              <a:t> and SSD512 and is 2 − 10× faster. </a:t>
            </a:r>
          </a:p>
        </p:txBody>
      </p:sp>
    </p:spTree>
    <p:extLst>
      <p:ext uri="{BB962C8B-B14F-4D97-AF65-F5344CB8AC3E}">
        <p14:creationId xmlns:p14="http://schemas.microsoft.com/office/powerpoint/2010/main" val="1041839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YOLOv2 performs on par with state-of-the-art detectors like Faster R-CNN with </a:t>
            </a:r>
            <a:r>
              <a:rPr lang="en-US" sz="1100" b="0" i="0" u="none" strike="noStrike" cap="none" dirty="0" err="1" smtClean="0">
                <a:solidFill>
                  <a:srgbClr val="000000"/>
                </a:solidFill>
                <a:effectLst/>
                <a:latin typeface="Arial"/>
                <a:ea typeface="Arial"/>
                <a:cs typeface="Arial"/>
                <a:sym typeface="Arial"/>
              </a:rPr>
              <a:t>ResNet</a:t>
            </a:r>
            <a:r>
              <a:rPr lang="en-US" sz="1100" b="0" i="0" u="none" strike="noStrike" cap="none" dirty="0" smtClean="0">
                <a:solidFill>
                  <a:srgbClr val="000000"/>
                </a:solidFill>
                <a:effectLst/>
                <a:latin typeface="Arial"/>
                <a:ea typeface="Arial"/>
                <a:cs typeface="Arial"/>
                <a:sym typeface="Arial"/>
              </a:rPr>
              <a:t> and SSD512 and is 2 − 10× faster. </a:t>
            </a:r>
          </a:p>
        </p:txBody>
      </p:sp>
    </p:spTree>
    <p:extLst>
      <p:ext uri="{BB962C8B-B14F-4D97-AF65-F5344CB8AC3E}">
        <p14:creationId xmlns:p14="http://schemas.microsoft.com/office/powerpoint/2010/main" val="1841319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Most detection frameworks rely on VGG-16 as the base feature extractor [17]. VGG-16 is a powerful, accurate </a:t>
            </a:r>
            <a:r>
              <a:rPr lang="en-US" sz="1100" b="0" i="0" u="none" strike="noStrike" cap="none" dirty="0" err="1" smtClean="0">
                <a:solidFill>
                  <a:srgbClr val="000000"/>
                </a:solidFill>
                <a:effectLst/>
                <a:latin typeface="Arial"/>
                <a:ea typeface="Arial"/>
                <a:cs typeface="Arial"/>
                <a:sym typeface="Arial"/>
              </a:rPr>
              <a:t>clas</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sification</a:t>
            </a:r>
            <a:r>
              <a:rPr lang="en-US" sz="1100" b="0" i="0" u="none" strike="noStrike" cap="none" dirty="0" smtClean="0">
                <a:solidFill>
                  <a:srgbClr val="000000"/>
                </a:solidFill>
                <a:effectLst/>
                <a:latin typeface="Arial"/>
                <a:ea typeface="Arial"/>
                <a:cs typeface="Arial"/>
                <a:sym typeface="Arial"/>
              </a:rPr>
              <a:t> network but it is needlessly complex. The con- </a:t>
            </a:r>
            <a:r>
              <a:rPr lang="en-US" sz="1100" b="0" i="0" u="none" strike="noStrike" cap="none" dirty="0" err="1" smtClean="0">
                <a:solidFill>
                  <a:srgbClr val="000000"/>
                </a:solidFill>
                <a:effectLst/>
                <a:latin typeface="Arial"/>
                <a:ea typeface="Arial"/>
                <a:cs typeface="Arial"/>
                <a:sym typeface="Arial"/>
              </a:rPr>
              <a:t>volutional</a:t>
            </a:r>
            <a:r>
              <a:rPr lang="en-US" sz="1100" b="0" i="0" u="none" strike="noStrike" cap="none" dirty="0" smtClean="0">
                <a:solidFill>
                  <a:srgbClr val="000000"/>
                </a:solidFill>
                <a:effectLst/>
                <a:latin typeface="Arial"/>
                <a:ea typeface="Arial"/>
                <a:cs typeface="Arial"/>
                <a:sym typeface="Arial"/>
              </a:rPr>
              <a:t> layers of VGG-16 require 30.69 billion floating point operations for a single pass over a single image at 224 × 224 resolution. </a:t>
            </a:r>
            <a:endParaRPr lang="en-US" dirty="0" smtClean="0"/>
          </a:p>
          <a:p>
            <a:r>
              <a:rPr lang="en-US" sz="1100" b="0" i="0" u="none" strike="noStrike" cap="none" dirty="0" smtClean="0">
                <a:solidFill>
                  <a:srgbClr val="000000"/>
                </a:solidFill>
                <a:effectLst/>
                <a:latin typeface="Arial"/>
                <a:ea typeface="Arial"/>
                <a:cs typeface="Arial"/>
                <a:sym typeface="Arial"/>
              </a:rPr>
              <a:t>The YOLO framework uses a custom network based on the </a:t>
            </a:r>
            <a:r>
              <a:rPr lang="en-US" sz="1100" b="0" i="0" u="none" strike="noStrike" cap="none" dirty="0" err="1" smtClean="0">
                <a:solidFill>
                  <a:srgbClr val="000000"/>
                </a:solidFill>
                <a:effectLst/>
                <a:latin typeface="Arial"/>
                <a:ea typeface="Arial"/>
                <a:cs typeface="Arial"/>
                <a:sym typeface="Arial"/>
              </a:rPr>
              <a:t>Googlenet</a:t>
            </a:r>
            <a:r>
              <a:rPr lang="en-US" sz="1100" b="0" i="0" u="none" strike="noStrike" cap="none" dirty="0" smtClean="0">
                <a:solidFill>
                  <a:srgbClr val="000000"/>
                </a:solidFill>
                <a:effectLst/>
                <a:latin typeface="Arial"/>
                <a:ea typeface="Arial"/>
                <a:cs typeface="Arial"/>
                <a:sym typeface="Arial"/>
              </a:rPr>
              <a:t> architecture [19]. This network is faster than VGG-16, only using 8.52 billion operations for a forward pass. However, it’s accuracy is slightly worse than VGG- 16. For single-crop, top-5 accuracy at 224 × 224, YOLO’s custom model gets 88.0% ImageNet compared to 90.0% for VGG-16. </a:t>
            </a:r>
          </a:p>
          <a:p>
            <a:r>
              <a:rPr lang="en-US" sz="1100" b="0" i="0" u="none" strike="noStrike" cap="none" dirty="0" smtClean="0">
                <a:solidFill>
                  <a:srgbClr val="000000"/>
                </a:solidFill>
                <a:effectLst/>
                <a:latin typeface="Arial"/>
                <a:ea typeface="Arial"/>
                <a:cs typeface="Arial"/>
                <a:sym typeface="Arial"/>
              </a:rPr>
              <a:t>Darknet-19. We propose a new classification model to be used as the base of YOLOv2. Our model builds off of prior work on network design as well as common </a:t>
            </a:r>
            <a:r>
              <a:rPr lang="en-US" sz="1100" b="0" i="0" u="none" strike="noStrike" cap="none" dirty="0" err="1" smtClean="0">
                <a:solidFill>
                  <a:srgbClr val="000000"/>
                </a:solidFill>
                <a:effectLst/>
                <a:latin typeface="Arial"/>
                <a:ea typeface="Arial"/>
                <a:cs typeface="Arial"/>
                <a:sym typeface="Arial"/>
              </a:rPr>
              <a:t>knowl</a:t>
            </a:r>
            <a:r>
              <a:rPr lang="en-US" sz="1100" b="0" i="0" u="none" strike="noStrike" cap="none" dirty="0" smtClean="0">
                <a:solidFill>
                  <a:srgbClr val="000000"/>
                </a:solidFill>
                <a:effectLst/>
                <a:latin typeface="Arial"/>
                <a:ea typeface="Arial"/>
                <a:cs typeface="Arial"/>
                <a:sym typeface="Arial"/>
              </a:rPr>
              <a:t>- edge in the field. Similar to the VGG models we use mostly 3 × 3 filters and double the number of channels after </a:t>
            </a:r>
            <a:r>
              <a:rPr lang="en-US" sz="1100" b="0" i="0" u="none" strike="noStrike" cap="none" dirty="0" err="1" smtClean="0">
                <a:solidFill>
                  <a:srgbClr val="000000"/>
                </a:solidFill>
                <a:effectLst/>
                <a:latin typeface="Arial"/>
                <a:ea typeface="Arial"/>
                <a:cs typeface="Arial"/>
                <a:sym typeface="Arial"/>
              </a:rPr>
              <a:t>ev</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ery</a:t>
            </a:r>
            <a:r>
              <a:rPr lang="en-US" sz="1100" b="0" i="0" u="none" strike="noStrike" cap="none" dirty="0" smtClean="0">
                <a:solidFill>
                  <a:srgbClr val="000000"/>
                </a:solidFill>
                <a:effectLst/>
                <a:latin typeface="Arial"/>
                <a:ea typeface="Arial"/>
                <a:cs typeface="Arial"/>
                <a:sym typeface="Arial"/>
              </a:rPr>
              <a:t> pooling step [17]. Following the work on Network in Network (NIN) we use global average pooling to make pre- dictions as well as 1 × 1 filters to compress the feature rep- </a:t>
            </a:r>
            <a:r>
              <a:rPr lang="en-US" sz="1100" b="0" i="0" u="none" strike="noStrike" cap="none" dirty="0" err="1" smtClean="0">
                <a:solidFill>
                  <a:srgbClr val="000000"/>
                </a:solidFill>
                <a:effectLst/>
                <a:latin typeface="Arial"/>
                <a:ea typeface="Arial"/>
                <a:cs typeface="Arial"/>
                <a:sym typeface="Arial"/>
              </a:rPr>
              <a:t>resentation</a:t>
            </a:r>
            <a:r>
              <a:rPr lang="en-US" sz="1100" b="0" i="0" u="none" strike="noStrike" cap="none" dirty="0" smtClean="0">
                <a:solidFill>
                  <a:srgbClr val="000000"/>
                </a:solidFill>
                <a:effectLst/>
                <a:latin typeface="Arial"/>
                <a:ea typeface="Arial"/>
                <a:cs typeface="Arial"/>
                <a:sym typeface="Arial"/>
              </a:rPr>
              <a:t> between 3 × 3 convolutions [9]. We use batch normalization to stabilize training, speed up convergence, and regularize the model [7]. </a:t>
            </a:r>
            <a:endParaRPr lang="en-US" dirty="0"/>
          </a:p>
        </p:txBody>
      </p:sp>
    </p:spTree>
    <p:extLst>
      <p:ext uri="{BB962C8B-B14F-4D97-AF65-F5344CB8AC3E}">
        <p14:creationId xmlns:p14="http://schemas.microsoft.com/office/powerpoint/2010/main" val="1663448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smtClean="0">
                <a:solidFill>
                  <a:srgbClr val="000000"/>
                </a:solidFill>
                <a:effectLst/>
                <a:latin typeface="Arial"/>
                <a:ea typeface="Arial"/>
                <a:cs typeface="Arial"/>
                <a:sym typeface="Arial"/>
              </a:rPr>
              <a:t>自从 </a:t>
            </a:r>
            <a:r>
              <a:rPr lang="en-US" altLang="zh-CN" sz="1100" b="0" i="0" u="none" strike="noStrike" cap="none" dirty="0" smtClean="0">
                <a:solidFill>
                  <a:srgbClr val="000000"/>
                </a:solidFill>
                <a:effectLst/>
                <a:latin typeface="Arial"/>
                <a:ea typeface="Arial"/>
                <a:cs typeface="Arial"/>
                <a:sym typeface="Arial"/>
              </a:rPr>
              <a:t>YOLO </a:t>
            </a:r>
            <a:r>
              <a:rPr lang="zh-CN" altLang="en-US" sz="1100" b="0" i="0" u="none" strike="noStrike" cap="none" dirty="0" smtClean="0">
                <a:solidFill>
                  <a:srgbClr val="000000"/>
                </a:solidFill>
                <a:effectLst/>
                <a:latin typeface="Arial"/>
                <a:ea typeface="Arial"/>
                <a:cs typeface="Arial"/>
                <a:sym typeface="Arial"/>
              </a:rPr>
              <a:t>诞生之日起，</a:t>
            </a:r>
            <a:r>
              <a:rPr lang="zh-CN" altLang="en-US" sz="1100" b="1" i="0" u="none" strike="noStrike" cap="none" dirty="0" smtClean="0">
                <a:solidFill>
                  <a:srgbClr val="000000"/>
                </a:solidFill>
                <a:effectLst/>
                <a:latin typeface="Arial"/>
                <a:ea typeface="Arial"/>
                <a:cs typeface="Arial"/>
                <a:sym typeface="Arial"/>
              </a:rPr>
              <a:t>它就被贴上了两个标签：</a:t>
            </a:r>
            <a:r>
              <a:rPr lang="zh-CN" altLang="en-US" sz="1100" b="0" i="0" u="none" strike="noStrike" cap="none" dirty="0" smtClean="0">
                <a:solidFill>
                  <a:srgbClr val="000000"/>
                </a:solidFill>
                <a:effectLst/>
                <a:latin typeface="Arial"/>
                <a:ea typeface="Arial"/>
                <a:cs typeface="Arial"/>
                <a:sym typeface="Arial"/>
              </a:rPr>
              <a:t>速度很快，不擅长检测小物体</a:t>
            </a:r>
            <a:endParaRPr lang="en-US" altLang="zh-CN" sz="1100" b="0" i="0" u="none" strike="noStrike" cap="none" dirty="0" smtClean="0">
              <a:solidFill>
                <a:srgbClr val="000000"/>
              </a:solidFill>
              <a:effectLst/>
              <a:latin typeface="Arial"/>
              <a:ea typeface="Arial"/>
              <a:cs typeface="Arial"/>
              <a:sym typeface="Arial"/>
            </a:endParaRPr>
          </a:p>
          <a:p>
            <a:r>
              <a:rPr lang="zh-CN" altLang="en-US" sz="1100" b="0" i="0" u="none" strike="noStrike" cap="none" dirty="0" smtClean="0">
                <a:solidFill>
                  <a:srgbClr val="000000"/>
                </a:solidFill>
                <a:effectLst/>
                <a:latin typeface="Arial"/>
                <a:ea typeface="Arial"/>
                <a:cs typeface="Arial"/>
                <a:sym typeface="Arial"/>
              </a:rPr>
              <a:t>由于原理上的限制，</a:t>
            </a:r>
            <a:r>
              <a:rPr lang="en-US" altLang="zh-CN" sz="1100" b="0" i="0" u="none" strike="noStrike" cap="none" dirty="0" smtClean="0">
                <a:solidFill>
                  <a:srgbClr val="000000"/>
                </a:solidFill>
                <a:effectLst/>
                <a:latin typeface="Arial"/>
                <a:ea typeface="Arial"/>
                <a:cs typeface="Arial"/>
                <a:sym typeface="Arial"/>
              </a:rPr>
              <a:t>YOLO </a:t>
            </a:r>
            <a:r>
              <a:rPr lang="zh-CN" altLang="en-US" sz="1100" b="0" i="0" u="none" strike="noStrike" cap="none" dirty="0" smtClean="0">
                <a:solidFill>
                  <a:srgbClr val="000000"/>
                </a:solidFill>
                <a:effectLst/>
                <a:latin typeface="Arial"/>
                <a:ea typeface="Arial"/>
                <a:cs typeface="Arial"/>
                <a:sym typeface="Arial"/>
              </a:rPr>
              <a:t>仅检测最后一层</a:t>
            </a:r>
            <a:r>
              <a:rPr lang="zh-CN" altLang="en-US" dirty="0" smtClean="0"/>
              <a:t>卷积</a:t>
            </a:r>
            <a:r>
              <a:rPr lang="zh-CN" altLang="en-US" sz="1100" b="0" i="0" u="none" strike="noStrike" cap="none" dirty="0" smtClean="0">
                <a:solidFill>
                  <a:srgbClr val="000000"/>
                </a:solidFill>
                <a:effectLst/>
                <a:latin typeface="Arial"/>
                <a:ea typeface="Arial"/>
                <a:cs typeface="Arial"/>
                <a:sym typeface="Arial"/>
              </a:rPr>
              <a:t>输出层，小物体像素少，经过层层</a:t>
            </a:r>
            <a:r>
              <a:rPr lang="zh-CN" altLang="en-US" dirty="0" smtClean="0"/>
              <a:t>卷积</a:t>
            </a:r>
            <a:r>
              <a:rPr lang="zh-CN" altLang="en-US" sz="1100" b="0" i="0" u="none" strike="noStrike" cap="none" dirty="0" smtClean="0">
                <a:solidFill>
                  <a:srgbClr val="000000"/>
                </a:solidFill>
                <a:effectLst/>
                <a:latin typeface="Arial"/>
                <a:ea typeface="Arial"/>
                <a:cs typeface="Arial"/>
                <a:sym typeface="Arial"/>
              </a:rPr>
              <a:t>，在这一层上的信息几乎体现不出来，导致难以识别。</a:t>
            </a:r>
            <a:endParaRPr lang="en-US" altLang="zh-CN" sz="1100" b="0" i="0" u="none" strike="noStrike" cap="none" dirty="0" smtClean="0">
              <a:solidFill>
                <a:srgbClr val="000000"/>
              </a:solidFill>
              <a:effectLst/>
              <a:latin typeface="Arial"/>
              <a:ea typeface="Arial"/>
              <a:cs typeface="Arial"/>
              <a:sym typeface="Arial"/>
            </a:endParaRPr>
          </a:p>
          <a:p>
            <a:r>
              <a:rPr lang="en-US" altLang="zh-CN" sz="1100" b="0" i="0" u="none" strike="noStrike" cap="none" dirty="0" smtClean="0">
                <a:solidFill>
                  <a:srgbClr val="000000"/>
                </a:solidFill>
                <a:effectLst/>
                <a:latin typeface="Arial"/>
                <a:ea typeface="Arial"/>
                <a:cs typeface="Arial"/>
                <a:sym typeface="Arial"/>
              </a:rPr>
              <a:t>YOLOv3 </a:t>
            </a:r>
            <a:r>
              <a:rPr lang="zh-CN" altLang="en-US" sz="1100" b="0" i="0" u="none" strike="noStrike" cap="none" dirty="0" smtClean="0">
                <a:solidFill>
                  <a:srgbClr val="000000"/>
                </a:solidFill>
                <a:effectLst/>
                <a:latin typeface="Arial"/>
                <a:ea typeface="Arial"/>
                <a:cs typeface="Arial"/>
                <a:sym typeface="Arial"/>
              </a:rPr>
              <a:t>在这部分提升明显，</a:t>
            </a:r>
            <a:r>
              <a:rPr lang="zh-CN" altLang="en-US" sz="1100" b="1" i="0" u="none" strike="noStrike" cap="none" dirty="0" smtClean="0">
                <a:solidFill>
                  <a:srgbClr val="000000"/>
                </a:solidFill>
                <a:effectLst/>
                <a:latin typeface="Arial"/>
                <a:ea typeface="Arial"/>
                <a:cs typeface="Arial"/>
                <a:sym typeface="Arial"/>
              </a:rPr>
              <a:t>先看看小物体的识别</a:t>
            </a:r>
            <a:r>
              <a:rPr lang="zh-CN" altLang="en-US" sz="1100" b="0" i="0" u="none" strike="noStrike" cap="none" dirty="0" smtClean="0">
                <a:solidFill>
                  <a:srgbClr val="000000"/>
                </a:solidFill>
                <a:effectLst/>
                <a:latin typeface="Arial"/>
                <a:ea typeface="Arial"/>
                <a:cs typeface="Arial"/>
                <a:sym typeface="Arial"/>
              </a:rPr>
              <a:t>。</a:t>
            </a:r>
            <a:endParaRPr lang="en-US" altLang="zh-CN"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066213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smtClean="0">
                <a:hlinkClick r:id="rId3"/>
              </a:rPr>
              <a:t>https://www.jiqizhixin.com/articles/2018-05-14-4</a:t>
            </a:r>
            <a:endParaRPr lang="en-US" dirty="0" smtClean="0"/>
          </a:p>
          <a:p>
            <a:r>
              <a:rPr lang="en-US" dirty="0" smtClean="0">
                <a:hlinkClick r:id="rId4"/>
              </a:rPr>
              <a:t>https://pjreddie.com/darknet/yolo/</a:t>
            </a:r>
            <a:endParaRPr lang="en-US" altLang="zh-CN" sz="1100" b="0" i="0" u="none" strike="noStrike" cap="none" dirty="0" smtClean="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1647106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smtClean="0">
                <a:solidFill>
                  <a:srgbClr val="000000"/>
                </a:solidFill>
                <a:effectLst/>
                <a:latin typeface="Arial"/>
                <a:ea typeface="Arial"/>
                <a:cs typeface="Arial"/>
                <a:sym typeface="Arial"/>
              </a:rPr>
              <a:t>贡献：</a:t>
            </a:r>
          </a:p>
          <a:p>
            <a:r>
              <a:rPr lang="en-US" altLang="zh-CN" sz="1100" b="0" i="0" u="none" strike="noStrike" cap="none" dirty="0" smtClean="0">
                <a:solidFill>
                  <a:srgbClr val="000000"/>
                </a:solidFill>
                <a:effectLst/>
                <a:latin typeface="Arial"/>
                <a:ea typeface="Arial"/>
                <a:cs typeface="Arial"/>
                <a:sym typeface="Arial"/>
              </a:rPr>
              <a:t>1. </a:t>
            </a:r>
            <a:r>
              <a:rPr lang="zh-CN" altLang="en-US" sz="1100" b="0" i="0" u="none" strike="noStrike" cap="none" dirty="0" smtClean="0">
                <a:solidFill>
                  <a:srgbClr val="000000"/>
                </a:solidFill>
                <a:effectLst/>
                <a:latin typeface="Arial"/>
                <a:ea typeface="Arial"/>
                <a:cs typeface="Arial"/>
                <a:sym typeface="Arial"/>
              </a:rPr>
              <a:t>使用残差模型</a:t>
            </a:r>
          </a:p>
          <a:p>
            <a:r>
              <a:rPr lang="en-US" altLang="zh-CN" sz="1100" b="0" i="0" u="none" strike="noStrike" cap="none" dirty="0" smtClean="0">
                <a:solidFill>
                  <a:srgbClr val="000000"/>
                </a:solidFill>
                <a:effectLst/>
                <a:latin typeface="Arial"/>
                <a:ea typeface="Arial"/>
                <a:cs typeface="Arial"/>
                <a:sym typeface="Arial"/>
              </a:rPr>
              <a:t>2. </a:t>
            </a:r>
            <a:r>
              <a:rPr lang="zh-CN" altLang="en-US" sz="1100" b="0" i="0" u="none" strike="noStrike" cap="none" dirty="0" smtClean="0">
                <a:solidFill>
                  <a:srgbClr val="000000"/>
                </a:solidFill>
                <a:effectLst/>
                <a:latin typeface="Arial"/>
                <a:ea typeface="Arial"/>
                <a:cs typeface="Arial"/>
                <a:sym typeface="Arial"/>
              </a:rPr>
              <a:t>采用</a:t>
            </a:r>
            <a:r>
              <a:rPr lang="en-US" altLang="zh-CN" sz="1100" b="0" i="0" u="none" strike="noStrike" cap="none" dirty="0" smtClean="0">
                <a:solidFill>
                  <a:srgbClr val="000000"/>
                </a:solidFill>
                <a:effectLst/>
                <a:latin typeface="Arial"/>
                <a:ea typeface="Arial"/>
                <a:cs typeface="Arial"/>
                <a:sym typeface="Arial"/>
              </a:rPr>
              <a:t>FPN</a:t>
            </a:r>
          </a:p>
          <a:p>
            <a:r>
              <a:rPr lang="zh-CN" altLang="en-US" sz="1100" b="0" i="0" u="none" strike="noStrike" cap="none" dirty="0" smtClean="0">
                <a:solidFill>
                  <a:srgbClr val="000000"/>
                </a:solidFill>
                <a:effectLst/>
                <a:latin typeface="Arial"/>
                <a:ea typeface="Arial"/>
                <a:cs typeface="Arial"/>
                <a:sym typeface="Arial"/>
              </a:rPr>
              <a:t>总结：</a:t>
            </a:r>
          </a:p>
          <a:p>
            <a:r>
              <a:rPr lang="zh-CN" altLang="en-US" sz="1100" b="0" i="0" u="none" strike="noStrike" cap="none" dirty="0" smtClean="0">
                <a:solidFill>
                  <a:srgbClr val="000000"/>
                </a:solidFill>
                <a:effectLst/>
                <a:latin typeface="Arial"/>
                <a:ea typeface="Arial"/>
                <a:cs typeface="Arial"/>
                <a:sym typeface="Arial"/>
              </a:rPr>
              <a:t>从</a:t>
            </a:r>
            <a:r>
              <a:rPr lang="en-US" altLang="zh-CN" sz="1100" b="0" i="0" u="none" strike="noStrike" cap="none" dirty="0" smtClean="0">
                <a:solidFill>
                  <a:srgbClr val="000000"/>
                </a:solidFill>
                <a:effectLst/>
                <a:latin typeface="Arial"/>
                <a:ea typeface="Arial"/>
                <a:cs typeface="Arial"/>
                <a:sym typeface="Arial"/>
              </a:rPr>
              <a:t>YOLO</a:t>
            </a:r>
            <a:r>
              <a:rPr lang="zh-CN" altLang="en-US" sz="1100" b="0" i="0" u="none" strike="noStrike" cap="none" dirty="0" smtClean="0">
                <a:solidFill>
                  <a:srgbClr val="000000"/>
                </a:solidFill>
                <a:effectLst/>
                <a:latin typeface="Arial"/>
                <a:ea typeface="Arial"/>
                <a:cs typeface="Arial"/>
                <a:sym typeface="Arial"/>
              </a:rPr>
              <a:t>的三代变革中可以看到，在目标检测领域比较好的策略包含：设置先验框，采用全卷积做预测，采用残差网络，采用多尺度特征图做预测。</a:t>
            </a:r>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37915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182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452675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93805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err="1" smtClean="0">
                <a:solidFill>
                  <a:srgbClr val="000000"/>
                </a:solidFill>
                <a:effectLst/>
                <a:latin typeface="Arial"/>
                <a:ea typeface="Arial"/>
                <a:cs typeface="Arial"/>
                <a:sym typeface="Arial"/>
              </a:rPr>
              <a:t>Darknet</a:t>
            </a:r>
            <a:r>
              <a:rPr lang="en-US" sz="1100" b="0" i="0" u="none" strike="noStrike" cap="none" dirty="0" smtClean="0">
                <a:solidFill>
                  <a:srgbClr val="000000"/>
                </a:solidFill>
                <a:effectLst/>
                <a:latin typeface="Arial"/>
                <a:ea typeface="Arial"/>
                <a:cs typeface="Arial"/>
                <a:sym typeface="Arial"/>
              </a:rPr>
              <a:t> prints out the objects it detected, its confidence, and how long it took to find them. We didn't compile </a:t>
            </a:r>
            <a:r>
              <a:rPr lang="en-US" sz="1100" b="0" i="0" u="none" strike="noStrike" cap="none" dirty="0" err="1" smtClean="0">
                <a:solidFill>
                  <a:srgbClr val="000000"/>
                </a:solidFill>
                <a:effectLst/>
                <a:latin typeface="Arial"/>
                <a:ea typeface="Arial"/>
                <a:cs typeface="Arial"/>
                <a:sym typeface="Arial"/>
              </a:rPr>
              <a:t>Darknet</a:t>
            </a:r>
            <a:r>
              <a:rPr lang="en-US" sz="1100" b="0" i="0" u="none" strike="noStrike" cap="none" dirty="0" smtClean="0">
                <a:solidFill>
                  <a:srgbClr val="000000"/>
                </a:solidFill>
                <a:effectLst/>
                <a:latin typeface="Arial"/>
                <a:ea typeface="Arial"/>
                <a:cs typeface="Arial"/>
                <a:sym typeface="Arial"/>
              </a:rPr>
              <a:t> with </a:t>
            </a:r>
            <a:r>
              <a:rPr lang="en-US" sz="1100" b="0" i="0" u="none" strike="noStrike" cap="none" dirty="0" err="1" smtClean="0">
                <a:solidFill>
                  <a:srgbClr val="000000"/>
                </a:solidFill>
                <a:effectLst/>
                <a:latin typeface="Arial"/>
                <a:ea typeface="Arial"/>
                <a:cs typeface="Arial"/>
                <a:sym typeface="Arial"/>
              </a:rPr>
              <a:t>OpenCV</a:t>
            </a:r>
            <a:r>
              <a:rPr lang="en-US" sz="1100" b="0" i="0" u="none" strike="noStrike" cap="none" dirty="0" smtClean="0">
                <a:solidFill>
                  <a:srgbClr val="000000"/>
                </a:solidFill>
                <a:effectLst/>
                <a:latin typeface="Arial"/>
                <a:ea typeface="Arial"/>
                <a:cs typeface="Arial"/>
                <a:sym typeface="Arial"/>
              </a:rPr>
              <a:t> so it can't display the detections directly. Instead, it saves them in </a:t>
            </a:r>
            <a:r>
              <a:rPr lang="en-US" sz="1100" b="0" i="0" u="none" strike="noStrike" cap="none" dirty="0" err="1" smtClean="0">
                <a:solidFill>
                  <a:srgbClr val="000000"/>
                </a:solidFill>
                <a:effectLst/>
                <a:latin typeface="Arial"/>
                <a:ea typeface="Arial"/>
                <a:cs typeface="Arial"/>
                <a:sym typeface="Arial"/>
              </a:rPr>
              <a:t>predictions.png</a:t>
            </a:r>
            <a:r>
              <a:rPr lang="en-US" sz="1100" b="0" i="0" u="none" strike="noStrike" cap="none" dirty="0" smtClean="0">
                <a:solidFill>
                  <a:srgbClr val="000000"/>
                </a:solidFill>
                <a:effectLst/>
                <a:latin typeface="Arial"/>
                <a:ea typeface="Arial"/>
                <a:cs typeface="Arial"/>
                <a:sym typeface="Arial"/>
              </a:rPr>
              <a:t>. You can open it to see the detected objects. Since we are using </a:t>
            </a:r>
            <a:r>
              <a:rPr lang="en-US" sz="1100" b="0" i="0" u="none" strike="noStrike" cap="none" dirty="0" err="1" smtClean="0">
                <a:solidFill>
                  <a:srgbClr val="000000"/>
                </a:solidFill>
                <a:effectLst/>
                <a:latin typeface="Arial"/>
                <a:ea typeface="Arial"/>
                <a:cs typeface="Arial"/>
                <a:sym typeface="Arial"/>
              </a:rPr>
              <a:t>Darknet</a:t>
            </a:r>
            <a:r>
              <a:rPr lang="en-US" sz="1100" b="0" i="0" u="none" strike="noStrike" cap="none" dirty="0" smtClean="0">
                <a:solidFill>
                  <a:srgbClr val="000000"/>
                </a:solidFill>
                <a:effectLst/>
                <a:latin typeface="Arial"/>
                <a:ea typeface="Arial"/>
                <a:cs typeface="Arial"/>
                <a:sym typeface="Arial"/>
              </a:rPr>
              <a:t> on the CPU it takes around 6-12 seconds per image. If we use the GPU version it would be much faster.</a:t>
            </a:r>
          </a:p>
        </p:txBody>
      </p:sp>
    </p:spTree>
    <p:extLst>
      <p:ext uri="{BB962C8B-B14F-4D97-AF65-F5344CB8AC3E}">
        <p14:creationId xmlns:p14="http://schemas.microsoft.com/office/powerpoint/2010/main" val="43328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7228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err="1" smtClean="0">
                <a:solidFill>
                  <a:srgbClr val="000000"/>
                </a:solidFill>
                <a:effectLst/>
                <a:latin typeface="Arial"/>
                <a:ea typeface="Arial"/>
                <a:cs typeface="Arial"/>
                <a:sym typeface="Arial"/>
              </a:rPr>
              <a:t>Darknet</a:t>
            </a:r>
            <a:r>
              <a:rPr lang="en-US" sz="1100" b="0" i="0" u="none" strike="noStrike" cap="none" dirty="0" smtClean="0">
                <a:solidFill>
                  <a:srgbClr val="000000"/>
                </a:solidFill>
                <a:effectLst/>
                <a:latin typeface="Arial"/>
                <a:ea typeface="Arial"/>
                <a:cs typeface="Arial"/>
                <a:sym typeface="Arial"/>
              </a:rPr>
              <a:t> prints out the objects it detected, its confidence, and how long it took to find them. We didn't compile </a:t>
            </a:r>
            <a:r>
              <a:rPr lang="en-US" sz="1100" b="0" i="0" u="none" strike="noStrike" cap="none" dirty="0" err="1" smtClean="0">
                <a:solidFill>
                  <a:srgbClr val="000000"/>
                </a:solidFill>
                <a:effectLst/>
                <a:latin typeface="Arial"/>
                <a:ea typeface="Arial"/>
                <a:cs typeface="Arial"/>
                <a:sym typeface="Arial"/>
              </a:rPr>
              <a:t>Darknet</a:t>
            </a:r>
            <a:r>
              <a:rPr lang="en-US" sz="1100" b="0" i="0" u="none" strike="noStrike" cap="none" dirty="0" smtClean="0">
                <a:solidFill>
                  <a:srgbClr val="000000"/>
                </a:solidFill>
                <a:effectLst/>
                <a:latin typeface="Arial"/>
                <a:ea typeface="Arial"/>
                <a:cs typeface="Arial"/>
                <a:sym typeface="Arial"/>
              </a:rPr>
              <a:t> with </a:t>
            </a:r>
            <a:r>
              <a:rPr lang="en-US" sz="1100" b="0" i="0" u="none" strike="noStrike" cap="none" dirty="0" err="1" smtClean="0">
                <a:solidFill>
                  <a:srgbClr val="000000"/>
                </a:solidFill>
                <a:effectLst/>
                <a:latin typeface="Arial"/>
                <a:ea typeface="Arial"/>
                <a:cs typeface="Arial"/>
                <a:sym typeface="Arial"/>
              </a:rPr>
              <a:t>OpenCV</a:t>
            </a:r>
            <a:r>
              <a:rPr lang="en-US" sz="1100" b="0" i="0" u="none" strike="noStrike" cap="none" dirty="0" smtClean="0">
                <a:solidFill>
                  <a:srgbClr val="000000"/>
                </a:solidFill>
                <a:effectLst/>
                <a:latin typeface="Arial"/>
                <a:ea typeface="Arial"/>
                <a:cs typeface="Arial"/>
                <a:sym typeface="Arial"/>
              </a:rPr>
              <a:t> so it can't display the detections directly. Instead, it saves them in </a:t>
            </a:r>
            <a:r>
              <a:rPr lang="en-US" sz="1100" b="0" i="0" u="none" strike="noStrike" cap="none" dirty="0" err="1" smtClean="0">
                <a:solidFill>
                  <a:srgbClr val="000000"/>
                </a:solidFill>
                <a:effectLst/>
                <a:latin typeface="Arial"/>
                <a:ea typeface="Arial"/>
                <a:cs typeface="Arial"/>
                <a:sym typeface="Arial"/>
              </a:rPr>
              <a:t>predictions.png</a:t>
            </a:r>
            <a:r>
              <a:rPr lang="en-US" sz="1100" b="0" i="0" u="none" strike="noStrike" cap="none" dirty="0" smtClean="0">
                <a:solidFill>
                  <a:srgbClr val="000000"/>
                </a:solidFill>
                <a:effectLst/>
                <a:latin typeface="Arial"/>
                <a:ea typeface="Arial"/>
                <a:cs typeface="Arial"/>
                <a:sym typeface="Arial"/>
              </a:rPr>
              <a:t>. You can open it to see the detected objects. Since we are using </a:t>
            </a:r>
            <a:r>
              <a:rPr lang="en-US" sz="1100" b="0" i="0" u="none" strike="noStrike" cap="none" dirty="0" err="1" smtClean="0">
                <a:solidFill>
                  <a:srgbClr val="000000"/>
                </a:solidFill>
                <a:effectLst/>
                <a:latin typeface="Arial"/>
                <a:ea typeface="Arial"/>
                <a:cs typeface="Arial"/>
                <a:sym typeface="Arial"/>
              </a:rPr>
              <a:t>Darknet</a:t>
            </a:r>
            <a:r>
              <a:rPr lang="en-US" sz="1100" b="0" i="0" u="none" strike="noStrike" cap="none" dirty="0" smtClean="0">
                <a:solidFill>
                  <a:srgbClr val="000000"/>
                </a:solidFill>
                <a:effectLst/>
                <a:latin typeface="Arial"/>
                <a:ea typeface="Arial"/>
                <a:cs typeface="Arial"/>
                <a:sym typeface="Arial"/>
              </a:rPr>
              <a:t> on the CPU it takes around 6-12 seconds per image. If we use the GPU version it would be much faster.</a:t>
            </a:r>
          </a:p>
        </p:txBody>
      </p:sp>
    </p:spTree>
    <p:extLst>
      <p:ext uri="{BB962C8B-B14F-4D97-AF65-F5344CB8AC3E}">
        <p14:creationId xmlns:p14="http://schemas.microsoft.com/office/powerpoint/2010/main" val="1504397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2769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7213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09957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5188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45874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0463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768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345231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14617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9966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5272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304332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18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879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413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36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043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574968-6DEE-5148-ACAA-0BD9B861E3AE}"/>
              </a:ext>
            </a:extLst>
          </p:cNvPr>
          <p:cNvSpPr>
            <a:spLocks noGrp="1"/>
          </p:cNvSpPr>
          <p:nvPr>
            <p:ph type="ctrTitle"/>
          </p:nvPr>
        </p:nvSpPr>
        <p:spPr>
          <a:xfrm>
            <a:off x="1828800" y="1346836"/>
            <a:ext cx="10972800" cy="2865120"/>
          </a:xfrm>
        </p:spPr>
        <p:txBody>
          <a:bodyPr anchor="b"/>
          <a:lstStyle>
            <a:lvl1pPr algn="ctr">
              <a:defRPr sz="7200"/>
            </a:lvl1pPr>
          </a:lstStyle>
          <a:p>
            <a:r>
              <a:rPr lang="en-US" dirty="0"/>
              <a:t>Click to edit Master title style</a:t>
            </a:r>
          </a:p>
        </p:txBody>
      </p:sp>
      <p:sp>
        <p:nvSpPr>
          <p:cNvPr id="3" name="Subtitle 2">
            <a:extLst>
              <a:ext uri="{FF2B5EF4-FFF2-40B4-BE49-F238E27FC236}">
                <a16:creationId xmlns="" xmlns:a16="http://schemas.microsoft.com/office/drawing/2014/main" id="{B64E49AB-D446-C943-BD9B-C0D7CD70B1E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edit Master subtitle style</a:t>
            </a:r>
          </a:p>
        </p:txBody>
      </p:sp>
      <p:sp>
        <p:nvSpPr>
          <p:cNvPr id="4" name="Date Placeholder 3">
            <a:extLst>
              <a:ext uri="{FF2B5EF4-FFF2-40B4-BE49-F238E27FC236}">
                <a16:creationId xmlns="" xmlns:a16="http://schemas.microsoft.com/office/drawing/2014/main" id="{9797E214-349B-064C-95FC-517F65807321}"/>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5" name="Footer Placeholder 4">
            <a:extLst>
              <a:ext uri="{FF2B5EF4-FFF2-40B4-BE49-F238E27FC236}">
                <a16:creationId xmlns="" xmlns:a16="http://schemas.microsoft.com/office/drawing/2014/main" id="{E8A80CC9-836A-6D4E-8962-A84FEEE04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7DE9CC-7DEE-3C4E-9EFD-6169B583A0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17100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78D109-A6DA-3B45-9A1D-8F025CC1D0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85385EE-79AF-0841-ADDD-66E167F365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F5A673E-B47A-CC48-8251-67D37910E59A}"/>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5" name="Footer Placeholder 4">
            <a:extLst>
              <a:ext uri="{FF2B5EF4-FFF2-40B4-BE49-F238E27FC236}">
                <a16:creationId xmlns="" xmlns:a16="http://schemas.microsoft.com/office/drawing/2014/main" id="{E5AC4194-7247-D348-B3B4-C4E6A3B61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1F8CFAE-441E-8E4B-BC22-23AD71BB64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80703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0D129E0-F43A-B948-9B69-2759C6D7AB00}"/>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6BE13B-681C-274F-B810-F809CABD9131}"/>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62524CA-9548-8045-8B43-468A6B25E52B}"/>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5" name="Footer Placeholder 4">
            <a:extLst>
              <a:ext uri="{FF2B5EF4-FFF2-40B4-BE49-F238E27FC236}">
                <a16:creationId xmlns="" xmlns:a16="http://schemas.microsoft.com/office/drawing/2014/main" id="{82FF2D90-0961-6E43-A880-499F272DA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F7DEC87-71AE-2541-9229-C2DCDBED0D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836127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884F42-DBA8-5C42-9B45-7A90E53BA01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 xmlns:a16="http://schemas.microsoft.com/office/drawing/2014/main" id="{A7F098D6-8008-1E46-B3C0-0F5190F3FB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8BA4C5C-5DF3-7D41-9869-BF692094A1B4}"/>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5" name="Footer Placeholder 4">
            <a:extLst>
              <a:ext uri="{FF2B5EF4-FFF2-40B4-BE49-F238E27FC236}">
                <a16:creationId xmlns="" xmlns:a16="http://schemas.microsoft.com/office/drawing/2014/main" id="{DB6092BF-26D3-E440-B95C-0E2EDB648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87C4D0B-5476-9F40-BEDA-C248EBB200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0595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057FFD-CE82-EB43-A564-0DBADA07A6D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 xmlns:a16="http://schemas.microsoft.com/office/drawing/2014/main" id="{EBB3CF16-A909-4F40-8B86-CDCDAA770A7F}"/>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4E915E9C-0FDC-6C48-AC61-7004908385DD}"/>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5" name="Footer Placeholder 4">
            <a:extLst>
              <a:ext uri="{FF2B5EF4-FFF2-40B4-BE49-F238E27FC236}">
                <a16:creationId xmlns="" xmlns:a16="http://schemas.microsoft.com/office/drawing/2014/main" id="{97DC43E2-7905-6847-90B1-3E0AEA6DA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6FBCAF0-A0C9-F948-BFB0-AEF0BFBCEA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51939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BF196-9611-2745-BB84-826F878DB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8FDDC54-616C-824A-86CB-BDFE3BA1A498}"/>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1E05EB4-BE31-844F-A5FA-D0D480F4FABD}"/>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30428B7-F2EB-8542-B0C0-D365AEFA5921}"/>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6" name="Footer Placeholder 5">
            <a:extLst>
              <a:ext uri="{FF2B5EF4-FFF2-40B4-BE49-F238E27FC236}">
                <a16:creationId xmlns="" xmlns:a16="http://schemas.microsoft.com/office/drawing/2014/main" id="{7E1712CE-73D2-4F4C-B76F-7BE93D850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5913FED-0431-CA41-A819-D51934ADE0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27371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EB972A-58CE-8D47-90A0-62FF851C57BD}"/>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474588F-AD3A-954F-A6A0-2D9B2C285D02}"/>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a:extLst>
              <a:ext uri="{FF2B5EF4-FFF2-40B4-BE49-F238E27FC236}">
                <a16:creationId xmlns="" xmlns:a16="http://schemas.microsoft.com/office/drawing/2014/main" id="{1F0FA198-54A4-4740-A0A6-69EA225FE4AB}"/>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F842A12-4AE7-D34F-8935-B1B759AA6EDE}"/>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a:extLst>
              <a:ext uri="{FF2B5EF4-FFF2-40B4-BE49-F238E27FC236}">
                <a16:creationId xmlns="" xmlns:a16="http://schemas.microsoft.com/office/drawing/2014/main" id="{42B14D28-B248-E740-B3D7-3BDD8D093041}"/>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EF5B9DA5-1296-564B-8999-517B1A637CAC}"/>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8" name="Footer Placeholder 7">
            <a:extLst>
              <a:ext uri="{FF2B5EF4-FFF2-40B4-BE49-F238E27FC236}">
                <a16:creationId xmlns="" xmlns:a16="http://schemas.microsoft.com/office/drawing/2014/main" id="{2416125E-5442-CC48-B9F3-D23B50BC1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2F96E8B9-7210-9A44-817C-74648E81CA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537961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6528B1-1606-8741-940E-AB58AD136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75921A66-4D06-B345-B5E0-EA3597D23EEB}"/>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4" name="Footer Placeholder 3">
            <a:extLst>
              <a:ext uri="{FF2B5EF4-FFF2-40B4-BE49-F238E27FC236}">
                <a16:creationId xmlns="" xmlns:a16="http://schemas.microsoft.com/office/drawing/2014/main" id="{949297A4-7C06-114F-89AF-8B1E338F7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185AE34-1CCE-CE44-AB0A-FA674D44C3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14730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C946B49-9DFF-E54C-B104-3AC4FFB71AC1}"/>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3" name="Footer Placeholder 2">
            <a:extLst>
              <a:ext uri="{FF2B5EF4-FFF2-40B4-BE49-F238E27FC236}">
                <a16:creationId xmlns="" xmlns:a16="http://schemas.microsoft.com/office/drawing/2014/main" id="{80D136C2-86B2-9442-875A-7FFF458B76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0B3FBBB-ACC1-F44D-A1A6-D0840CA448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594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7BED2-270F-524E-ACC2-19C0653E91B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 xmlns:a16="http://schemas.microsoft.com/office/drawing/2014/main" id="{07480154-AF14-4040-BA03-F382C6E3F44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A457294-5468-1A46-851A-8FC0312C37B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49B286D4-E4E2-E347-90AB-B78269D97FA0}"/>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6" name="Footer Placeholder 5">
            <a:extLst>
              <a:ext uri="{FF2B5EF4-FFF2-40B4-BE49-F238E27FC236}">
                <a16:creationId xmlns="" xmlns:a16="http://schemas.microsoft.com/office/drawing/2014/main" id="{9102B23C-4524-6745-851E-AEDA2E486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17FDC57-16D9-7741-9AAC-70A4493DF0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771697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EFE660-3366-AC42-879B-B95C91FF4E5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 xmlns:a16="http://schemas.microsoft.com/office/drawing/2014/main" id="{2D625911-31BA-3342-B22C-E70AF2ACCADA}"/>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 xmlns:a16="http://schemas.microsoft.com/office/drawing/2014/main" id="{0CC9A7B9-B991-6642-96D3-17FF1B38EF0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1B177DA8-6DB1-474E-9C35-F9DF0AE3F978}"/>
              </a:ext>
            </a:extLst>
          </p:cNvPr>
          <p:cNvSpPr>
            <a:spLocks noGrp="1"/>
          </p:cNvSpPr>
          <p:nvPr>
            <p:ph type="dt" sz="half" idx="10"/>
          </p:nvPr>
        </p:nvSpPr>
        <p:spPr/>
        <p:txBody>
          <a:bodyPr/>
          <a:lstStyle/>
          <a:p>
            <a:fld id="{484F7587-7339-3144-89B3-0693B198E957}" type="datetimeFigureOut">
              <a:rPr lang="en-US" smtClean="0"/>
              <a:t>10/26/19</a:t>
            </a:fld>
            <a:endParaRPr lang="en-US"/>
          </a:p>
        </p:txBody>
      </p:sp>
      <p:sp>
        <p:nvSpPr>
          <p:cNvPr id="6" name="Footer Placeholder 5">
            <a:extLst>
              <a:ext uri="{FF2B5EF4-FFF2-40B4-BE49-F238E27FC236}">
                <a16:creationId xmlns="" xmlns:a16="http://schemas.microsoft.com/office/drawing/2014/main" id="{30AA5E48-E575-1D40-AC24-5024FDB0B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A394CA0-CAD0-A94C-9A39-8BA043C0A1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0653853"/>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E582AEB-5C37-4240-8122-0D3311BC5120}"/>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85B5E891-D848-944B-8F1C-5A299D68C69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165E5E6F-3F90-5A48-B3E0-62873F606356}"/>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4F7587-7339-3144-89B3-0693B198E957}" type="datetimeFigureOut">
              <a:rPr lang="en-US" smtClean="0"/>
              <a:t>10/26/19</a:t>
            </a:fld>
            <a:endParaRPr lang="en-US"/>
          </a:p>
        </p:txBody>
      </p:sp>
      <p:sp>
        <p:nvSpPr>
          <p:cNvPr id="5" name="Footer Placeholder 4">
            <a:extLst>
              <a:ext uri="{FF2B5EF4-FFF2-40B4-BE49-F238E27FC236}">
                <a16:creationId xmlns="" xmlns:a16="http://schemas.microsoft.com/office/drawing/2014/main" id="{27E04E04-087A-904D-8664-92C42E512F4F}"/>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CF2AA3A-B0A1-9743-92F3-C6758A06B1C6}"/>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0362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hdr="0" ftr="0" dt="0"/>
  <p:txStyles>
    <p:titleStyle>
      <a:lvl1pPr algn="l" defTabSz="1097280" rtl="0" eaLnBrk="1" latinLnBrk="0" hangingPunct="1">
        <a:lnSpc>
          <a:spcPct val="90000"/>
        </a:lnSpc>
        <a:spcBef>
          <a:spcPct val="0"/>
        </a:spcBef>
        <a:buNone/>
        <a:defRPr sz="528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tiff"/></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8.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1.tiff"/></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s://pjreddie.com/" TargetMode="External"/><Relationship Id="rId4" Type="http://schemas.openxmlformats.org/officeDocument/2006/relationships/hyperlink" Target="https://pjreddie.com/darknet/yolo/" TargetMode="External"/><Relationship Id="rId5"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9.tiff"/></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tiff"/><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2.tiff"/></Relationships>
</file>

<file path=ppt/slides/_rels/slide41.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hyperlink" Target="https://pjreddie.com/" TargetMode="External"/><Relationship Id="rId5" Type="http://schemas.openxmlformats.org/officeDocument/2006/relationships/hyperlink" Target="https://github.com/qqwweee/keras-yolo3" TargetMode="External"/><Relationship Id="rId6" Type="http://schemas.openxmlformats.org/officeDocument/2006/relationships/image" Target="../media/image34.tiff"/><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6.tiff"/></Relationships>
</file>

<file path=ppt/slides/_rels/slide44.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45.xml"/><Relationship Id="rId5" Type="http://schemas.openxmlformats.org/officeDocument/2006/relationships/image" Target="../media/image39.png"/><Relationship Id="rId1" Type="http://schemas.microsoft.com/office/2007/relationships/media" Target="../media/media1.mov"/><Relationship Id="rId2" Type="http://schemas.openxmlformats.org/officeDocument/2006/relationships/video" Target="../media/media1.mov"/></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1.xml"/><Relationship Id="rId5" Type="http://schemas.openxmlformats.org/officeDocument/2006/relationships/image" Target="../media/image43.png"/><Relationship Id="rId1" Type="http://schemas.microsoft.com/office/2007/relationships/media" Target="../media/media2.mov"/><Relationship Id="rId2" Type="http://schemas.openxmlformats.org/officeDocument/2006/relationships/video" Target="../media/media2.mov"/></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7"/>
        <p:cNvGrpSpPr/>
        <p:nvPr/>
      </p:nvGrpSpPr>
      <p:grpSpPr>
        <a:xfrm>
          <a:off x="0" y="0"/>
          <a:ext cx="0" cy="0"/>
          <a:chOff x="0" y="0"/>
          <a:chExt cx="0" cy="0"/>
        </a:xfrm>
      </p:grpSpPr>
      <p:sp>
        <p:nvSpPr>
          <p:cNvPr id="394" name="Google Shape;394;p97"/>
          <p:cNvSpPr txBox="1"/>
          <p:nvPr/>
        </p:nvSpPr>
        <p:spPr>
          <a:xfrm>
            <a:off x="3117136" y="2883493"/>
            <a:ext cx="8396127" cy="95186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zh-CN" altLang="en-US" sz="4800" dirty="0" smtClean="0">
                <a:solidFill>
                  <a:srgbClr val="434343"/>
                </a:solidFill>
                <a:latin typeface="Microsoft YaHei" charset="-122"/>
                <a:ea typeface="Microsoft YaHei" charset="-122"/>
                <a:cs typeface="Microsoft YaHei" charset="-122"/>
                <a:sym typeface="Google Sans"/>
              </a:rPr>
              <a:t>第六章</a:t>
            </a:r>
            <a:endParaRPr lang="en-US" altLang="zh-CN" sz="4800" dirty="0">
              <a:solidFill>
                <a:srgbClr val="434343"/>
              </a:solidFill>
              <a:latin typeface="Microsoft YaHei" charset="-122"/>
              <a:ea typeface="Microsoft YaHei" charset="-122"/>
              <a:cs typeface="Microsoft YaHei" charset="-122"/>
              <a:sym typeface="Google Sans"/>
            </a:endParaRPr>
          </a:p>
          <a:p>
            <a:pPr marL="0" lvl="0" indent="0" algn="ctr" rtl="0">
              <a:lnSpc>
                <a:spcPct val="150000"/>
              </a:lnSpc>
              <a:spcBef>
                <a:spcPts val="0"/>
              </a:spcBef>
              <a:spcAft>
                <a:spcPts val="0"/>
              </a:spcAft>
              <a:buNone/>
            </a:pPr>
            <a:r>
              <a:rPr lang="zh-CN" altLang="en-US" sz="4800" dirty="0" smtClean="0">
                <a:solidFill>
                  <a:srgbClr val="434343"/>
                </a:solidFill>
                <a:latin typeface="Microsoft YaHei" charset="-122"/>
                <a:ea typeface="Microsoft YaHei" charset="-122"/>
                <a:cs typeface="Microsoft YaHei" charset="-122"/>
                <a:sym typeface="Google Sans"/>
              </a:rPr>
              <a:t>实战</a:t>
            </a:r>
            <a:r>
              <a:rPr lang="en-US" altLang="zh-CN" sz="4800" dirty="0" smtClean="0">
                <a:solidFill>
                  <a:srgbClr val="434343"/>
                </a:solidFill>
                <a:latin typeface="Microsoft YaHei" charset="-122"/>
                <a:ea typeface="Microsoft YaHei" charset="-122"/>
                <a:cs typeface="Microsoft YaHei" charset="-122"/>
                <a:sym typeface="Google Sans"/>
              </a:rPr>
              <a:t>YOLOv3</a:t>
            </a:r>
            <a:r>
              <a:rPr lang="zh-CN" altLang="en-US" sz="4800" dirty="0" smtClean="0">
                <a:solidFill>
                  <a:srgbClr val="434343"/>
                </a:solidFill>
                <a:latin typeface="Microsoft YaHei" charset="-122"/>
                <a:ea typeface="Microsoft YaHei" charset="-122"/>
                <a:cs typeface="Microsoft YaHei" charset="-122"/>
                <a:sym typeface="Google Sans"/>
              </a:rPr>
              <a:t>目标检测模型</a:t>
            </a:r>
            <a:endParaRPr lang="en-US" altLang="zh-CN" sz="4800" dirty="0">
              <a:solidFill>
                <a:srgbClr val="434343"/>
              </a:solidFill>
              <a:latin typeface="Microsoft YaHei" charset="-122"/>
              <a:ea typeface="Microsoft YaHei" charset="-122"/>
              <a:cs typeface="Microsoft YaHei" charset="-122"/>
              <a:sym typeface="Google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通用目标检测数据集</a:t>
            </a:r>
            <a:endParaRPr lang="en-US" altLang="zh-CN" dirty="0">
              <a:sym typeface="Google Sans"/>
            </a:endParaRPr>
          </a:p>
        </p:txBody>
      </p:sp>
      <p:graphicFrame>
        <p:nvGraphicFramePr>
          <p:cNvPr id="5" name="Diagram 4"/>
          <p:cNvGraphicFramePr/>
          <p:nvPr>
            <p:extLst>
              <p:ext uri="{D42A27DB-BD31-4B8C-83A1-F6EECF244321}">
                <p14:modId xmlns:p14="http://schemas.microsoft.com/office/powerpoint/2010/main" val="109788718"/>
              </p:ext>
            </p:extLst>
          </p:nvPr>
        </p:nvGraphicFramePr>
        <p:xfrm>
          <a:off x="1551186" y="1492897"/>
          <a:ext cx="11772927" cy="5896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3423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系统分析深度目标检测网络</a:t>
            </a:r>
          </a:p>
        </p:txBody>
      </p:sp>
    </p:spTree>
    <p:extLst>
      <p:ext uri="{BB962C8B-B14F-4D97-AF65-F5344CB8AC3E}">
        <p14:creationId xmlns:p14="http://schemas.microsoft.com/office/powerpoint/2010/main" val="2106422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目标检测近</a:t>
            </a:r>
            <a:r>
              <a:rPr lang="en-US" altLang="zh-CN" dirty="0" smtClean="0">
                <a:sym typeface="Google Sans"/>
              </a:rPr>
              <a:t>20</a:t>
            </a:r>
            <a:r>
              <a:rPr lang="zh-CN" altLang="en-US" dirty="0" smtClean="0">
                <a:sym typeface="Google Sans"/>
              </a:rPr>
              <a:t>年发展</a:t>
            </a:r>
            <a:endParaRPr lang="en-US" altLang="zh-CN" dirty="0">
              <a:sym typeface="Google Sans"/>
            </a:endParaRPr>
          </a:p>
        </p:txBody>
      </p:sp>
      <p:pic>
        <p:nvPicPr>
          <p:cNvPr id="9" name="Picture 8"/>
          <p:cNvPicPr>
            <a:picLocks noChangeAspect="1"/>
          </p:cNvPicPr>
          <p:nvPr/>
        </p:nvPicPr>
        <p:blipFill>
          <a:blip r:embed="rId3"/>
          <a:stretch>
            <a:fillRect/>
          </a:stretch>
        </p:blipFill>
        <p:spPr>
          <a:xfrm>
            <a:off x="1695398" y="1097773"/>
            <a:ext cx="12098020" cy="6328410"/>
          </a:xfrm>
          <a:prstGeom prst="rect">
            <a:avLst/>
          </a:prstGeom>
        </p:spPr>
      </p:pic>
    </p:spTree>
    <p:extLst>
      <p:ext uri="{BB962C8B-B14F-4D97-AF65-F5344CB8AC3E}">
        <p14:creationId xmlns:p14="http://schemas.microsoft.com/office/powerpoint/2010/main" val="16897963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目标检测近</a:t>
            </a:r>
            <a:r>
              <a:rPr lang="en-US" altLang="zh-CN" dirty="0" smtClean="0">
                <a:sym typeface="Google Sans"/>
              </a:rPr>
              <a:t>20</a:t>
            </a:r>
            <a:r>
              <a:rPr lang="zh-CN" altLang="en-US" dirty="0" smtClean="0">
                <a:sym typeface="Google Sans"/>
              </a:rPr>
              <a:t>年里程碑</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1208224" y="1381993"/>
            <a:ext cx="12475210" cy="6174740"/>
          </a:xfrm>
          <a:prstGeom prst="rect">
            <a:avLst/>
          </a:prstGeom>
        </p:spPr>
      </p:pic>
    </p:spTree>
    <p:extLst>
      <p:ext uri="{BB962C8B-B14F-4D97-AF65-F5344CB8AC3E}">
        <p14:creationId xmlns:p14="http://schemas.microsoft.com/office/powerpoint/2010/main" val="1042495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目标检测近</a:t>
            </a:r>
            <a:r>
              <a:rPr lang="en-US" altLang="zh-CN" dirty="0" smtClean="0">
                <a:sym typeface="Google Sans"/>
              </a:rPr>
              <a:t>10</a:t>
            </a:r>
            <a:r>
              <a:rPr lang="zh-CN" altLang="en-US" dirty="0" smtClean="0">
                <a:sym typeface="Google Sans"/>
              </a:rPr>
              <a:t>年提升</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4531540" y="17211"/>
            <a:ext cx="7355660" cy="8229601"/>
          </a:xfrm>
          <a:prstGeom prst="rect">
            <a:avLst/>
          </a:prstGeom>
        </p:spPr>
      </p:pic>
    </p:spTree>
    <p:extLst>
      <p:ext uri="{BB962C8B-B14F-4D97-AF65-F5344CB8AC3E}">
        <p14:creationId xmlns:p14="http://schemas.microsoft.com/office/powerpoint/2010/main" val="1223683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深度目标检测网络</a:t>
            </a:r>
            <a:endParaRPr lang="en-US" altLang="zh-CN" dirty="0">
              <a:sym typeface="Google Sans"/>
            </a:endParaRPr>
          </a:p>
        </p:txBody>
      </p:sp>
      <p:graphicFrame>
        <p:nvGraphicFramePr>
          <p:cNvPr id="7" name="Diagram 6"/>
          <p:cNvGraphicFramePr/>
          <p:nvPr>
            <p:extLst>
              <p:ext uri="{D42A27DB-BD31-4B8C-83A1-F6EECF244321}">
                <p14:modId xmlns:p14="http://schemas.microsoft.com/office/powerpoint/2010/main" val="1300915495"/>
              </p:ext>
            </p:extLst>
          </p:nvPr>
        </p:nvGraphicFramePr>
        <p:xfrm>
          <a:off x="1470880" y="1705027"/>
          <a:ext cx="12394409" cy="5236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8155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R-CNN</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788682" y="2080361"/>
            <a:ext cx="13053037" cy="4499765"/>
          </a:xfrm>
          <a:prstGeom prst="rect">
            <a:avLst/>
          </a:prstGeom>
        </p:spPr>
      </p:pic>
      <p:sp>
        <p:nvSpPr>
          <p:cNvPr id="6" name="Rectangle 5"/>
          <p:cNvSpPr/>
          <p:nvPr/>
        </p:nvSpPr>
        <p:spPr>
          <a:xfrm>
            <a:off x="975294" y="1327457"/>
            <a:ext cx="4506362" cy="523220"/>
          </a:xfrm>
          <a:prstGeom prst="rect">
            <a:avLst/>
          </a:prstGeom>
        </p:spPr>
        <p:txBody>
          <a:bodyPr wrap="none">
            <a:spAutoFit/>
          </a:bodyPr>
          <a:lstStyle/>
          <a:p>
            <a:r>
              <a:rPr lang="zh-CN" altLang="en-US" sz="2800" dirty="0">
                <a:latin typeface="Microsoft YaHei" charset="-122"/>
                <a:ea typeface="Microsoft YaHei" charset="-122"/>
                <a:cs typeface="Microsoft YaHei" charset="-122"/>
                <a:sym typeface="Google Sans"/>
              </a:rPr>
              <a:t>开启</a:t>
            </a:r>
            <a:r>
              <a:rPr lang="en-US" altLang="zh-CN" sz="2800" dirty="0">
                <a:latin typeface="Microsoft YaHei" charset="-122"/>
                <a:ea typeface="Microsoft YaHei" charset="-122"/>
                <a:cs typeface="Microsoft YaHei" charset="-122"/>
                <a:sym typeface="Google Sans"/>
              </a:rPr>
              <a:t>CNN+</a:t>
            </a:r>
            <a:r>
              <a:rPr lang="zh-CN" altLang="en-US" sz="2800" dirty="0">
                <a:latin typeface="Microsoft YaHei" charset="-122"/>
                <a:ea typeface="Microsoft YaHei" charset="-122"/>
                <a:cs typeface="Microsoft YaHei" charset="-122"/>
                <a:sym typeface="Google Sans"/>
              </a:rPr>
              <a:t>目标检测的大门</a:t>
            </a:r>
            <a:endParaRPr lang="en-US" altLang="zh-CN" sz="2800" dirty="0">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545608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R-CNN</a:t>
            </a:r>
            <a:endParaRPr lang="en-US" altLang="zh-CN" dirty="0">
              <a:sym typeface="Google Sans"/>
            </a:endParaRPr>
          </a:p>
        </p:txBody>
      </p:sp>
      <p:pic>
        <p:nvPicPr>
          <p:cNvPr id="14338" name="Picture 2" descr="https://aiuai.cn/uploads/1905/133be986705a86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08" y="1300454"/>
            <a:ext cx="9859506" cy="651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57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Fast</a:t>
            </a:r>
            <a:r>
              <a:rPr lang="zh-CN" altLang="en-US" dirty="0" smtClean="0">
                <a:sym typeface="Google Sans"/>
              </a:rPr>
              <a:t> </a:t>
            </a:r>
            <a:r>
              <a:rPr lang="en-US" altLang="zh-CN" dirty="0" smtClean="0">
                <a:sym typeface="Google Sans"/>
              </a:rPr>
              <a:t>R-CNN</a:t>
            </a:r>
            <a:endParaRPr lang="en-US" altLang="zh-CN" dirty="0">
              <a:sym typeface="Google Sans"/>
            </a:endParaRPr>
          </a:p>
        </p:txBody>
      </p:sp>
      <p:pic>
        <p:nvPicPr>
          <p:cNvPr id="5" name="Picture 4"/>
          <p:cNvPicPr>
            <a:picLocks noChangeAspect="1"/>
          </p:cNvPicPr>
          <p:nvPr/>
        </p:nvPicPr>
        <p:blipFill>
          <a:blip r:embed="rId3"/>
          <a:stretch>
            <a:fillRect/>
          </a:stretch>
        </p:blipFill>
        <p:spPr>
          <a:xfrm>
            <a:off x="768350" y="1447800"/>
            <a:ext cx="13093700" cy="5334000"/>
          </a:xfrm>
          <a:prstGeom prst="rect">
            <a:avLst/>
          </a:prstGeom>
        </p:spPr>
      </p:pic>
    </p:spTree>
    <p:extLst>
      <p:ext uri="{BB962C8B-B14F-4D97-AF65-F5344CB8AC3E}">
        <p14:creationId xmlns:p14="http://schemas.microsoft.com/office/powerpoint/2010/main" val="5900312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Fast</a:t>
            </a:r>
            <a:r>
              <a:rPr lang="zh-CN" altLang="en-US" dirty="0" smtClean="0">
                <a:sym typeface="Google Sans"/>
              </a:rPr>
              <a:t> </a:t>
            </a:r>
            <a:r>
              <a:rPr lang="en-US" altLang="zh-CN" dirty="0" smtClean="0">
                <a:sym typeface="Google Sans"/>
              </a:rPr>
              <a:t>R-CNN</a:t>
            </a:r>
            <a:endParaRPr lang="en-US" altLang="zh-CN" dirty="0">
              <a:sym typeface="Google Sans"/>
            </a:endParaRPr>
          </a:p>
        </p:txBody>
      </p:sp>
      <p:pic>
        <p:nvPicPr>
          <p:cNvPr id="13316" name="Picture 4" descr="https://aiuai.cn/uploads/1905/7b28348ef8a251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727" y="1586205"/>
            <a:ext cx="5852376" cy="509451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s://aiuai.cn/uploads/1905/0947cee1465c6e5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8008" y="1586204"/>
            <a:ext cx="7300066"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104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Google Shape;450;p102">
            <a:extLst>
              <a:ext uri="{FF2B5EF4-FFF2-40B4-BE49-F238E27FC236}">
                <a16:creationId xmlns="" xmlns:a16="http://schemas.microsoft.com/office/drawing/2014/main" id="{04E7719A-FAE5-AF49-9084-C8058797A849}"/>
              </a:ext>
            </a:extLst>
          </p:cNvPr>
          <p:cNvSpPr txBox="1"/>
          <p:nvPr/>
        </p:nvSpPr>
        <p:spPr>
          <a:xfrm>
            <a:off x="1841578" y="2112064"/>
            <a:ext cx="9232743" cy="33239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76231" indent="-476231" defTabSz="914400" fontAlgn="auto" latinLnBrk="0" hangingPunct="0">
              <a:lnSpc>
                <a:spcPct val="150000"/>
              </a:lnSpc>
              <a:buClrTx/>
              <a:buSzTx/>
              <a:buFont typeface="Arial" panose="020B0604020202020204" pitchFamily="34" charset="0"/>
              <a:buChar char="•"/>
              <a:defRPr kumimoji="0" sz="2800" spc="0" normalizeH="0" baseline="0">
                <a:ln>
                  <a:noFill/>
                </a:ln>
                <a:solidFill>
                  <a:srgbClr val="5F5F5F"/>
                </a:solidFill>
                <a:effectLst/>
                <a:uFillTx/>
                <a:latin typeface="Microsoft YaHei" charset="-122"/>
                <a:ea typeface="Microsoft YaHei" charset="-122"/>
                <a:cs typeface="Microsoft YaHei" charset="-122"/>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目标检测问题简介</a:t>
            </a:r>
            <a:endParaRPr lang="en-US" altLang="zh-CN" dirty="0" smtClean="0">
              <a:sym typeface="Google Sans"/>
            </a:endParaRPr>
          </a:p>
          <a:p>
            <a:r>
              <a:rPr lang="zh-CN" altLang="en-US" dirty="0" smtClean="0">
                <a:sym typeface="Google Sans"/>
              </a:rPr>
              <a:t>系统分析深度目标检测网络</a:t>
            </a:r>
            <a:endParaRPr lang="en-US" altLang="zh-CN" dirty="0" smtClean="0">
              <a:sym typeface="Google Sans"/>
            </a:endParaRPr>
          </a:p>
          <a:p>
            <a:r>
              <a:rPr lang="en-US" altLang="zh-CN" dirty="0" smtClean="0">
                <a:sym typeface="Google Sans"/>
              </a:rPr>
              <a:t>YOLO</a:t>
            </a:r>
            <a:r>
              <a:rPr lang="zh-CN" altLang="en-US" dirty="0" smtClean="0">
                <a:sym typeface="Google Sans"/>
              </a:rPr>
              <a:t>模型演进与发展</a:t>
            </a:r>
            <a:endParaRPr lang="en-US" altLang="zh-CN" dirty="0" smtClean="0">
              <a:sym typeface="Google Sans"/>
            </a:endParaRPr>
          </a:p>
          <a:p>
            <a:r>
              <a:rPr lang="zh-CN" altLang="en-US" dirty="0" smtClean="0">
                <a:sym typeface="Google Sans"/>
              </a:rPr>
              <a:t>实战 </a:t>
            </a:r>
            <a:r>
              <a:rPr lang="en-US" altLang="zh-CN" dirty="0" smtClean="0">
                <a:sym typeface="Google Sans"/>
              </a:rPr>
              <a:t>YOLOv3</a:t>
            </a:r>
            <a:r>
              <a:rPr lang="zh-CN" altLang="en-US" dirty="0" smtClean="0">
                <a:sym typeface="Google Sans"/>
              </a:rPr>
              <a:t> 目标检测</a:t>
            </a:r>
            <a:endParaRPr lang="en-US" altLang="zh-CN" dirty="0" smtClean="0">
              <a:sym typeface="Google Sans"/>
            </a:endParaRPr>
          </a:p>
          <a:p>
            <a:r>
              <a:rPr lang="zh-CN" altLang="en-US" dirty="0" smtClean="0">
                <a:sym typeface="Google Sans"/>
              </a:rPr>
              <a:t>实战更小更快的</a:t>
            </a:r>
            <a:r>
              <a:rPr lang="en-US" altLang="zh-CN" dirty="0" smtClean="0">
                <a:sym typeface="Google Sans"/>
              </a:rPr>
              <a:t>Tiny</a:t>
            </a:r>
            <a:r>
              <a:rPr lang="zh-CN" altLang="en-US" dirty="0" smtClean="0">
                <a:sym typeface="Google Sans"/>
              </a:rPr>
              <a:t> </a:t>
            </a:r>
            <a:r>
              <a:rPr lang="en-US" altLang="zh-CN" dirty="0" smtClean="0">
                <a:sym typeface="Google Sans"/>
              </a:rPr>
              <a:t>YOLOv3</a:t>
            </a:r>
          </a:p>
        </p:txBody>
      </p:sp>
      <p:sp>
        <p:nvSpPr>
          <p:cNvPr id="5" name="Google Shape;450;p102">
            <a:extLst>
              <a:ext uri="{FF2B5EF4-FFF2-40B4-BE49-F238E27FC236}">
                <a16:creationId xmlns="" xmlns:a16="http://schemas.microsoft.com/office/drawing/2014/main" id="{6DB4F25D-EC9D-EF44-BEFA-70C7EF571A5E}"/>
              </a:ext>
            </a:extLst>
          </p:cNvPr>
          <p:cNvSpPr txBox="1"/>
          <p:nvPr/>
        </p:nvSpPr>
        <p:spPr>
          <a:xfrm>
            <a:off x="1060528" y="626164"/>
            <a:ext cx="9232743" cy="771315"/>
          </a:xfrm>
          <a:prstGeom prst="rect">
            <a:avLst/>
          </a:prstGeom>
          <a:noFill/>
          <a:ln>
            <a:noFill/>
          </a:ln>
        </p:spPr>
        <p:txBody>
          <a:bodyPr spcFirstLastPara="1" wrap="square" lIns="91425" tIns="91425" rIns="91425" bIns="91425" anchor="t" anchorCtr="0">
            <a:noAutofit/>
          </a:bodyPr>
          <a:lstStyle/>
          <a:p>
            <a:pPr lvl="0"/>
            <a:r>
              <a:rPr lang="zh-CN" altLang="en-US" sz="4000" dirty="0">
                <a:solidFill>
                  <a:schemeClr val="bg1">
                    <a:lumMod val="50000"/>
                  </a:schemeClr>
                </a:solidFill>
                <a:latin typeface="Microsoft YaHei" charset="-122"/>
                <a:ea typeface="Microsoft YaHei" charset="-122"/>
                <a:cs typeface="Microsoft YaHei" charset="-122"/>
                <a:sym typeface="Google Sans"/>
              </a:rPr>
              <a:t>目录</a:t>
            </a:r>
            <a:endParaRPr lang="en-US" altLang="zh-CN" sz="4000" dirty="0">
              <a:solidFill>
                <a:schemeClr val="bg1">
                  <a:lumMod val="50000"/>
                </a:schemeClr>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3371551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Faster</a:t>
            </a:r>
            <a:r>
              <a:rPr lang="zh-CN" altLang="en-US" dirty="0" smtClean="0">
                <a:sym typeface="Google Sans"/>
              </a:rPr>
              <a:t> </a:t>
            </a:r>
            <a:r>
              <a:rPr lang="en-US" altLang="zh-CN" dirty="0" smtClean="0">
                <a:sym typeface="Google Sans"/>
              </a:rPr>
              <a:t>R-CNN</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3567931" y="1120337"/>
            <a:ext cx="6710769" cy="6474117"/>
          </a:xfrm>
          <a:prstGeom prst="rect">
            <a:avLst/>
          </a:prstGeom>
        </p:spPr>
      </p:pic>
    </p:spTree>
    <p:extLst>
      <p:ext uri="{BB962C8B-B14F-4D97-AF65-F5344CB8AC3E}">
        <p14:creationId xmlns:p14="http://schemas.microsoft.com/office/powerpoint/2010/main" val="226543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Faster</a:t>
            </a:r>
            <a:r>
              <a:rPr lang="zh-CN" altLang="en-US" dirty="0" smtClean="0">
                <a:sym typeface="Google Sans"/>
              </a:rPr>
              <a:t> </a:t>
            </a:r>
            <a:r>
              <a:rPr lang="en-US" altLang="zh-CN" dirty="0" smtClean="0">
                <a:sym typeface="Google Sans"/>
              </a:rPr>
              <a:t>R-CNN</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72810" y="1678977"/>
            <a:ext cx="14484780" cy="4871646"/>
          </a:xfrm>
          <a:prstGeom prst="rect">
            <a:avLst/>
          </a:prstGeom>
        </p:spPr>
      </p:pic>
    </p:spTree>
    <p:extLst>
      <p:ext uri="{BB962C8B-B14F-4D97-AF65-F5344CB8AC3E}">
        <p14:creationId xmlns:p14="http://schemas.microsoft.com/office/powerpoint/2010/main" val="1088298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R-FCN</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1182370" y="1229995"/>
            <a:ext cx="12265660" cy="5769610"/>
          </a:xfrm>
          <a:prstGeom prst="rect">
            <a:avLst/>
          </a:prstGeom>
        </p:spPr>
      </p:pic>
    </p:spTree>
    <p:extLst>
      <p:ext uri="{BB962C8B-B14F-4D97-AF65-F5344CB8AC3E}">
        <p14:creationId xmlns:p14="http://schemas.microsoft.com/office/powerpoint/2010/main" val="3965742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R-FCN</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381471" y="1281993"/>
            <a:ext cx="13867458" cy="5665614"/>
          </a:xfrm>
          <a:prstGeom prst="rect">
            <a:avLst/>
          </a:prstGeom>
        </p:spPr>
      </p:pic>
    </p:spTree>
    <p:extLst>
      <p:ext uri="{BB962C8B-B14F-4D97-AF65-F5344CB8AC3E}">
        <p14:creationId xmlns:p14="http://schemas.microsoft.com/office/powerpoint/2010/main" val="3886130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algn="ctr">
              <a:lnSpc>
                <a:spcPct val="150000"/>
              </a:lnSpc>
            </a:pPr>
            <a:r>
              <a:rPr lang="en-US" altLang="zh-CN" sz="4000" dirty="0">
                <a:solidFill>
                  <a:srgbClr val="3C4043"/>
                </a:solidFill>
                <a:latin typeface="Microsoft YaHei" charset="-122"/>
                <a:ea typeface="Microsoft YaHei" charset="-122"/>
                <a:cs typeface="Microsoft YaHei" charset="-122"/>
                <a:sym typeface="Google Sans"/>
              </a:rPr>
              <a:t>YOLO</a:t>
            </a:r>
            <a:r>
              <a:rPr lang="zh-CN" altLang="en-US" sz="4000" dirty="0">
                <a:solidFill>
                  <a:srgbClr val="3C4043"/>
                </a:solidFill>
                <a:latin typeface="Microsoft YaHei" charset="-122"/>
                <a:ea typeface="Microsoft YaHei" charset="-122"/>
                <a:cs typeface="Microsoft YaHei" charset="-122"/>
                <a:sym typeface="Google Sans"/>
              </a:rPr>
              <a:t>模型演进与发展</a:t>
            </a:r>
          </a:p>
        </p:txBody>
      </p:sp>
    </p:spTree>
    <p:extLst>
      <p:ext uri="{BB962C8B-B14F-4D97-AF65-F5344CB8AC3E}">
        <p14:creationId xmlns:p14="http://schemas.microsoft.com/office/powerpoint/2010/main" val="2956035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YOLOv3</a:t>
            </a:r>
            <a:r>
              <a:rPr lang="zh-CN" altLang="en-US" dirty="0" smtClean="0">
                <a:sym typeface="Google Sans"/>
              </a:rPr>
              <a:t> 与其他检测器对比</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1978660" y="1312143"/>
            <a:ext cx="10673080" cy="6314440"/>
          </a:xfrm>
          <a:prstGeom prst="rect">
            <a:avLst/>
          </a:prstGeom>
        </p:spPr>
      </p:pic>
    </p:spTree>
    <p:extLst>
      <p:ext uri="{BB962C8B-B14F-4D97-AF65-F5344CB8AC3E}">
        <p14:creationId xmlns:p14="http://schemas.microsoft.com/office/powerpoint/2010/main" val="2232083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COCO</a:t>
            </a:r>
            <a:r>
              <a:rPr lang="zh-CN" altLang="en-US" dirty="0" smtClean="0">
                <a:sym typeface="Google Sans"/>
              </a:rPr>
              <a:t> 数据集上的性能对比</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2222500" y="1135095"/>
            <a:ext cx="10185400" cy="6604000"/>
          </a:xfrm>
          <a:prstGeom prst="rect">
            <a:avLst/>
          </a:prstGeom>
        </p:spPr>
      </p:pic>
    </p:spTree>
    <p:extLst>
      <p:ext uri="{BB962C8B-B14F-4D97-AF65-F5344CB8AC3E}">
        <p14:creationId xmlns:p14="http://schemas.microsoft.com/office/powerpoint/2010/main" val="41499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YOLOv1</a:t>
            </a:r>
            <a:r>
              <a:rPr lang="zh-CN" altLang="en-US" dirty="0" smtClean="0">
                <a:sym typeface="Google Sans"/>
              </a:rPr>
              <a:t>：首个深度学习的一</a:t>
            </a:r>
            <a:r>
              <a:rPr lang="zh-CN" altLang="en-US" dirty="0">
                <a:sym typeface="Google Sans"/>
              </a:rPr>
              <a:t>阶段</a:t>
            </a:r>
            <a:r>
              <a:rPr lang="zh-CN" altLang="en-US" dirty="0" smtClean="0">
                <a:sym typeface="Google Sans"/>
              </a:rPr>
              <a:t>检测器</a:t>
            </a:r>
            <a:endParaRPr lang="en-US" altLang="zh-CN" dirty="0">
              <a:sym typeface="Google Sans"/>
            </a:endParaRPr>
          </a:p>
        </p:txBody>
      </p:sp>
      <p:pic>
        <p:nvPicPr>
          <p:cNvPr id="5" name="Picture 4"/>
          <p:cNvPicPr>
            <a:picLocks noChangeAspect="1"/>
          </p:cNvPicPr>
          <p:nvPr/>
        </p:nvPicPr>
        <p:blipFill>
          <a:blip r:embed="rId3"/>
          <a:stretch>
            <a:fillRect/>
          </a:stretch>
        </p:blipFill>
        <p:spPr>
          <a:xfrm>
            <a:off x="979805" y="2361565"/>
            <a:ext cx="12670790" cy="3506470"/>
          </a:xfrm>
          <a:prstGeom prst="rect">
            <a:avLst/>
          </a:prstGeom>
        </p:spPr>
      </p:pic>
    </p:spTree>
    <p:extLst>
      <p:ext uri="{BB962C8B-B14F-4D97-AF65-F5344CB8AC3E}">
        <p14:creationId xmlns:p14="http://schemas.microsoft.com/office/powerpoint/2010/main" val="1880687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YOLOv1</a:t>
            </a:r>
            <a:r>
              <a:rPr lang="zh-CN" altLang="en-US" dirty="0" smtClean="0">
                <a:sym typeface="Google Sans"/>
              </a:rPr>
              <a:t>：首个深度学习的一阶段检测器</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1809750" y="1258337"/>
            <a:ext cx="11010900" cy="6832600"/>
          </a:xfrm>
          <a:prstGeom prst="rect">
            <a:avLst/>
          </a:prstGeom>
        </p:spPr>
      </p:pic>
    </p:spTree>
    <p:extLst>
      <p:ext uri="{BB962C8B-B14F-4D97-AF65-F5344CB8AC3E}">
        <p14:creationId xmlns:p14="http://schemas.microsoft.com/office/powerpoint/2010/main" val="15414417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YOLOv1</a:t>
            </a:r>
            <a:r>
              <a:rPr lang="zh-CN" altLang="en-US" dirty="0" smtClean="0">
                <a:sym typeface="Google Sans"/>
              </a:rPr>
              <a:t>：首个深度学习的一</a:t>
            </a:r>
            <a:r>
              <a:rPr lang="zh-CN" altLang="en-US" dirty="0">
                <a:sym typeface="Google Sans"/>
              </a:rPr>
              <a:t>阶段</a:t>
            </a:r>
            <a:r>
              <a:rPr lang="zh-CN" altLang="en-US" dirty="0" smtClean="0">
                <a:sym typeface="Google Sans"/>
              </a:rPr>
              <a:t>检测器</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830326" y="1502410"/>
            <a:ext cx="12969748" cy="5224780"/>
          </a:xfrm>
          <a:prstGeom prst="rect">
            <a:avLst/>
          </a:prstGeom>
        </p:spPr>
      </p:pic>
    </p:spTree>
    <p:extLst>
      <p:ext uri="{BB962C8B-B14F-4D97-AF65-F5344CB8AC3E}">
        <p14:creationId xmlns:p14="http://schemas.microsoft.com/office/powerpoint/2010/main" val="154064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目标检测</a:t>
            </a:r>
            <a:r>
              <a:rPr lang="zh-CN" altLang="en-US" sz="4000" dirty="0" smtClean="0">
                <a:solidFill>
                  <a:srgbClr val="3C4043"/>
                </a:solidFill>
                <a:latin typeface="Microsoft YaHei" charset="-122"/>
                <a:ea typeface="Microsoft YaHei" charset="-122"/>
                <a:cs typeface="Microsoft YaHei" charset="-122"/>
                <a:sym typeface="Google Sans"/>
              </a:rPr>
              <a:t>问题简介</a:t>
            </a:r>
            <a:endParaRPr lang="zh-CN" altLang="en-US"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10927216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YOLOv2</a:t>
            </a:r>
            <a:r>
              <a:rPr lang="zh-CN" altLang="en-US" dirty="0" smtClean="0">
                <a:sym typeface="Google Sans"/>
              </a:rPr>
              <a:t>：更快、更好、更强</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1345121" y="1781224"/>
            <a:ext cx="11940159" cy="5040376"/>
          </a:xfrm>
          <a:prstGeom prst="rect">
            <a:avLst/>
          </a:prstGeom>
        </p:spPr>
      </p:pic>
    </p:spTree>
    <p:extLst>
      <p:ext uri="{BB962C8B-B14F-4D97-AF65-F5344CB8AC3E}">
        <p14:creationId xmlns:p14="http://schemas.microsoft.com/office/powerpoint/2010/main" val="5691636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YOLOv2</a:t>
            </a:r>
            <a:r>
              <a:rPr lang="zh-CN" altLang="en-US" dirty="0" smtClean="0">
                <a:sym typeface="Google Sans"/>
              </a:rPr>
              <a:t>：更快、更好、更强</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2228850" y="4441372"/>
            <a:ext cx="10172700" cy="3619500"/>
          </a:xfrm>
          <a:prstGeom prst="rect">
            <a:avLst/>
          </a:prstGeom>
        </p:spPr>
      </p:pic>
      <p:pic>
        <p:nvPicPr>
          <p:cNvPr id="6" name="Picture 5"/>
          <p:cNvPicPr>
            <a:picLocks noChangeAspect="1"/>
          </p:cNvPicPr>
          <p:nvPr/>
        </p:nvPicPr>
        <p:blipFill>
          <a:blip r:embed="rId4"/>
          <a:stretch>
            <a:fillRect/>
          </a:stretch>
        </p:blipFill>
        <p:spPr>
          <a:xfrm>
            <a:off x="30051" y="1505067"/>
            <a:ext cx="14600349" cy="2881466"/>
          </a:xfrm>
          <a:prstGeom prst="rect">
            <a:avLst/>
          </a:prstGeom>
        </p:spPr>
      </p:pic>
    </p:spTree>
    <p:extLst>
      <p:ext uri="{BB962C8B-B14F-4D97-AF65-F5344CB8AC3E}">
        <p14:creationId xmlns:p14="http://schemas.microsoft.com/office/powerpoint/2010/main" val="20516355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YOLOv2</a:t>
            </a:r>
            <a:r>
              <a:rPr lang="zh-CN" altLang="en-US" dirty="0" smtClean="0">
                <a:sym typeface="Google Sans"/>
              </a:rPr>
              <a:t>：更快、更好、更强</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4067175" y="937260"/>
            <a:ext cx="6496050" cy="7292340"/>
          </a:xfrm>
          <a:prstGeom prst="rect">
            <a:avLst/>
          </a:prstGeom>
        </p:spPr>
      </p:pic>
    </p:spTree>
    <p:extLst>
      <p:ext uri="{BB962C8B-B14F-4D97-AF65-F5344CB8AC3E}">
        <p14:creationId xmlns:p14="http://schemas.microsoft.com/office/powerpoint/2010/main" val="20017934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YOLOv3</a:t>
            </a:r>
            <a:r>
              <a:rPr lang="zh-CN" altLang="en-US" dirty="0" smtClean="0">
                <a:sym typeface="Google Sans"/>
              </a:rPr>
              <a:t>：小目标识别大提升</a:t>
            </a:r>
            <a:endParaRPr lang="en-US" altLang="zh-CN" dirty="0">
              <a:sym typeface="Google Sans"/>
            </a:endParaRPr>
          </a:p>
        </p:txBody>
      </p:sp>
      <p:pic>
        <p:nvPicPr>
          <p:cNvPr id="28674" name="Picture 2" descr="https://image.jiqizhixin.com/uploads/editor/494457da-081e-45ef-b426-15097946a977/15262654703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55" y="1919671"/>
            <a:ext cx="13364303" cy="499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2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YOLOv3</a:t>
            </a:r>
            <a:r>
              <a:rPr lang="zh-CN" altLang="en-US" dirty="0" smtClean="0">
                <a:sym typeface="Google Sans"/>
              </a:rPr>
              <a:t>：工业级高性能目标检测器</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1556917" y="1097773"/>
            <a:ext cx="11180662" cy="6801323"/>
          </a:xfrm>
          <a:prstGeom prst="rect">
            <a:avLst/>
          </a:prstGeom>
        </p:spPr>
      </p:pic>
    </p:spTree>
    <p:extLst>
      <p:ext uri="{BB962C8B-B14F-4D97-AF65-F5344CB8AC3E}">
        <p14:creationId xmlns:p14="http://schemas.microsoft.com/office/powerpoint/2010/main" val="3066258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YOLOv3</a:t>
            </a:r>
            <a:r>
              <a:rPr lang="zh-CN" altLang="en-US" dirty="0" smtClean="0">
                <a:sym typeface="Google Sans"/>
              </a:rPr>
              <a:t>：</a:t>
            </a:r>
            <a:r>
              <a:rPr lang="en-US" altLang="zh-CN" dirty="0" smtClean="0">
                <a:sym typeface="Google Sans"/>
              </a:rPr>
              <a:t>Darknet-53</a:t>
            </a:r>
            <a:r>
              <a:rPr lang="zh-CN" altLang="en-US" dirty="0" smtClean="0">
                <a:sym typeface="Google Sans"/>
              </a:rPr>
              <a:t> 网络结构</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4235450" y="1097773"/>
            <a:ext cx="6159500" cy="7061200"/>
          </a:xfrm>
          <a:prstGeom prst="rect">
            <a:avLst/>
          </a:prstGeom>
        </p:spPr>
      </p:pic>
    </p:spTree>
    <p:extLst>
      <p:ext uri="{BB962C8B-B14F-4D97-AF65-F5344CB8AC3E}">
        <p14:creationId xmlns:p14="http://schemas.microsoft.com/office/powerpoint/2010/main" val="6455361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algn="ctr">
              <a:lnSpc>
                <a:spcPct val="150000"/>
              </a:lnSpc>
            </a:pPr>
            <a:r>
              <a:rPr lang="zh-CN" altLang="en-US" sz="4000">
                <a:solidFill>
                  <a:srgbClr val="3C4043"/>
                </a:solidFill>
                <a:latin typeface="Microsoft YaHei" charset="-122"/>
                <a:ea typeface="Microsoft YaHei" charset="-122"/>
                <a:cs typeface="Microsoft YaHei" charset="-122"/>
                <a:sym typeface="Google Sans"/>
              </a:rPr>
              <a:t>实战 </a:t>
            </a:r>
            <a:r>
              <a:rPr lang="en-US" altLang="zh-CN" sz="4000">
                <a:solidFill>
                  <a:srgbClr val="3C4043"/>
                </a:solidFill>
                <a:latin typeface="Microsoft YaHei" charset="-122"/>
                <a:ea typeface="Microsoft YaHei" charset="-122"/>
                <a:cs typeface="Microsoft YaHei" charset="-122"/>
                <a:sym typeface="Google Sans"/>
              </a:rPr>
              <a:t>YOLOv3 </a:t>
            </a:r>
            <a:r>
              <a:rPr lang="zh-CN" altLang="en-US" sz="4000">
                <a:solidFill>
                  <a:srgbClr val="3C4043"/>
                </a:solidFill>
                <a:latin typeface="Microsoft YaHei" charset="-122"/>
                <a:ea typeface="Microsoft YaHei" charset="-122"/>
                <a:cs typeface="Microsoft YaHei" charset="-122"/>
                <a:sym typeface="Google Sans"/>
              </a:rPr>
              <a:t>目标检测</a:t>
            </a:r>
            <a:endParaRPr lang="zh-CN" altLang="en-US"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17928136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Darknet</a:t>
            </a:r>
            <a:r>
              <a:rPr lang="zh-CN" altLang="en-US" dirty="0" smtClean="0">
                <a:sym typeface="Google Sans"/>
              </a:rPr>
              <a:t> 高性能神经网络框架</a:t>
            </a:r>
            <a:endParaRPr lang="en-US" altLang="zh-CN" dirty="0">
              <a:sym typeface="Google Sans"/>
            </a:endParaRPr>
          </a:p>
        </p:txBody>
      </p:sp>
      <p:sp>
        <p:nvSpPr>
          <p:cNvPr id="6" name="Rectangle 5">
            <a:hlinkClick r:id="rId3"/>
          </p:cNvPr>
          <p:cNvSpPr/>
          <p:nvPr/>
        </p:nvSpPr>
        <p:spPr>
          <a:xfrm>
            <a:off x="1282846" y="1246146"/>
            <a:ext cx="4989631" cy="1323439"/>
          </a:xfrm>
          <a:prstGeom prst="rect">
            <a:avLst/>
          </a:prstGeom>
        </p:spPr>
        <p:txBody>
          <a:bodyPr wrap="square">
            <a:spAutoFit/>
          </a:bodyPr>
          <a:lstStyle/>
          <a:p>
            <a:pPr marL="342900" indent="-342900">
              <a:lnSpc>
                <a:spcPct val="200000"/>
              </a:lnSpc>
              <a:buFont typeface="Arial" charset="0"/>
              <a:buChar char="•"/>
            </a:pPr>
            <a:r>
              <a:rPr lang="en-US" altLang="zh-CN" sz="2000" dirty="0" smtClean="0">
                <a:latin typeface="Microsoft YaHei" charset="-122"/>
                <a:ea typeface="Microsoft YaHei" charset="-122"/>
                <a:cs typeface="Microsoft YaHei" charset="-122"/>
                <a:hlinkClick r:id="rId3"/>
              </a:rPr>
              <a:t>Darknet</a:t>
            </a:r>
            <a:r>
              <a:rPr lang="zh-CN" altLang="en-US" sz="2000" dirty="0" smtClean="0">
                <a:latin typeface="Microsoft YaHei" charset="-122"/>
                <a:ea typeface="Microsoft YaHei" charset="-122"/>
                <a:cs typeface="Microsoft YaHei" charset="-122"/>
                <a:hlinkClick r:id="rId3"/>
              </a:rPr>
              <a:t> </a:t>
            </a:r>
            <a:endParaRPr lang="en-US" altLang="zh-CN" sz="2000" dirty="0" smtClean="0">
              <a:latin typeface="Microsoft YaHei" charset="-122"/>
              <a:ea typeface="Microsoft YaHei" charset="-122"/>
              <a:cs typeface="Microsoft YaHei" charset="-122"/>
            </a:endParaRPr>
          </a:p>
          <a:p>
            <a:pPr marL="342900" indent="-342900">
              <a:lnSpc>
                <a:spcPct val="200000"/>
              </a:lnSpc>
              <a:buFont typeface="Arial" charset="0"/>
              <a:buChar char="•"/>
            </a:pPr>
            <a:r>
              <a:rPr lang="en-US" altLang="zh-CN" sz="2000" dirty="0" err="1" smtClean="0">
                <a:latin typeface="Microsoft YaHei" charset="-122"/>
                <a:ea typeface="Microsoft YaHei" charset="-122"/>
                <a:cs typeface="Microsoft YaHei" charset="-122"/>
                <a:hlinkClick r:id="rId4"/>
              </a:rPr>
              <a:t>Darknet</a:t>
            </a:r>
            <a:r>
              <a:rPr lang="zh-CN" altLang="en-US" sz="2000" dirty="0" smtClean="0">
                <a:latin typeface="Microsoft YaHei" charset="-122"/>
                <a:ea typeface="Microsoft YaHei" charset="-122"/>
                <a:cs typeface="Microsoft YaHei" charset="-122"/>
                <a:hlinkClick r:id="rId4"/>
              </a:rPr>
              <a:t> </a:t>
            </a:r>
            <a:r>
              <a:rPr lang="en-US" altLang="zh-CN" sz="2000" dirty="0" smtClean="0">
                <a:latin typeface="Microsoft YaHei" charset="-122"/>
                <a:ea typeface="Microsoft YaHei" charset="-122"/>
                <a:cs typeface="Microsoft YaHei" charset="-122"/>
                <a:hlinkClick r:id="rId4"/>
              </a:rPr>
              <a:t>YOLO</a:t>
            </a:r>
            <a:r>
              <a:rPr lang="zh-CN" altLang="en-US" sz="2000" dirty="0">
                <a:latin typeface="Microsoft YaHei" charset="-122"/>
                <a:ea typeface="Microsoft YaHei" charset="-122"/>
                <a:cs typeface="Microsoft YaHei" charset="-122"/>
                <a:hlinkClick r:id="rId4"/>
              </a:rPr>
              <a:t> </a:t>
            </a:r>
            <a:r>
              <a:rPr lang="zh-CN" altLang="en-US" sz="2000" dirty="0" smtClean="0">
                <a:latin typeface="Microsoft YaHei" charset="-122"/>
                <a:ea typeface="Microsoft YaHei" charset="-122"/>
                <a:cs typeface="Microsoft YaHei" charset="-122"/>
                <a:hlinkClick r:id="rId4"/>
              </a:rPr>
              <a:t>实时目标检测框架</a:t>
            </a:r>
            <a:endParaRPr lang="en-US" altLang="zh-CN" sz="2000" dirty="0" smtClean="0">
              <a:latin typeface="Microsoft YaHei" charset="-122"/>
              <a:ea typeface="Microsoft YaHei" charset="-122"/>
              <a:cs typeface="Microsoft YaHei" charset="-122"/>
            </a:endParaRPr>
          </a:p>
        </p:txBody>
      </p:sp>
      <p:pic>
        <p:nvPicPr>
          <p:cNvPr id="7" name="Picture 6"/>
          <p:cNvPicPr>
            <a:picLocks noChangeAspect="1"/>
          </p:cNvPicPr>
          <p:nvPr/>
        </p:nvPicPr>
        <p:blipFill>
          <a:blip r:embed="rId5"/>
          <a:stretch>
            <a:fillRect/>
          </a:stretch>
        </p:blipFill>
        <p:spPr>
          <a:xfrm>
            <a:off x="1578118" y="2718201"/>
            <a:ext cx="11399520" cy="4931410"/>
          </a:xfrm>
          <a:prstGeom prst="rect">
            <a:avLst/>
          </a:prstGeom>
        </p:spPr>
      </p:pic>
    </p:spTree>
    <p:extLst>
      <p:ext uri="{BB962C8B-B14F-4D97-AF65-F5344CB8AC3E}">
        <p14:creationId xmlns:p14="http://schemas.microsoft.com/office/powerpoint/2010/main" val="2910259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Darknet</a:t>
            </a:r>
            <a:r>
              <a:rPr lang="zh-CN" altLang="en-US" dirty="0" smtClean="0">
                <a:sym typeface="Google Sans"/>
              </a:rPr>
              <a:t> 使用预训练模型检测</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1773801" y="1284204"/>
            <a:ext cx="11120120" cy="6370320"/>
          </a:xfrm>
          <a:prstGeom prst="rect">
            <a:avLst/>
          </a:prstGeom>
        </p:spPr>
      </p:pic>
    </p:spTree>
    <p:extLst>
      <p:ext uri="{BB962C8B-B14F-4D97-AF65-F5344CB8AC3E}">
        <p14:creationId xmlns:p14="http://schemas.microsoft.com/office/powerpoint/2010/main" val="198401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3" y="2044251"/>
            <a:ext cx="6243029" cy="4682272"/>
          </a:xfrm>
          <a:prstGeom prst="rect">
            <a:avLst/>
          </a:prstGeom>
        </p:spPr>
      </p:pic>
      <p:pic>
        <p:nvPicPr>
          <p:cNvPr id="3" name="Picture 2"/>
          <p:cNvPicPr>
            <a:picLocks noChangeAspect="1"/>
          </p:cNvPicPr>
          <p:nvPr/>
        </p:nvPicPr>
        <p:blipFill>
          <a:blip r:embed="rId4"/>
          <a:stretch>
            <a:fillRect/>
          </a:stretch>
        </p:blipFill>
        <p:spPr>
          <a:xfrm>
            <a:off x="7429558" y="2044253"/>
            <a:ext cx="7017898" cy="4682271"/>
          </a:xfrm>
          <a:prstGeom prst="rect">
            <a:avLst/>
          </a:prstGeom>
        </p:spPr>
      </p:pic>
      <p:sp>
        <p:nvSpPr>
          <p:cNvPr id="5"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Darknet</a:t>
            </a:r>
            <a:r>
              <a:rPr lang="zh-CN" altLang="en-US" dirty="0" smtClean="0">
                <a:sym typeface="Google Sans"/>
              </a:rPr>
              <a:t> 使用预训练模型检测</a:t>
            </a:r>
            <a:endParaRPr lang="en-US" altLang="zh-CN" dirty="0">
              <a:sym typeface="Google Sans"/>
            </a:endParaRPr>
          </a:p>
        </p:txBody>
      </p:sp>
    </p:spTree>
    <p:extLst>
      <p:ext uri="{BB962C8B-B14F-4D97-AF65-F5344CB8AC3E}">
        <p14:creationId xmlns:p14="http://schemas.microsoft.com/office/powerpoint/2010/main" val="1023744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9" name="Picture 8"/>
          <p:cNvPicPr>
            <a:picLocks noChangeAspect="1"/>
          </p:cNvPicPr>
          <p:nvPr/>
        </p:nvPicPr>
        <p:blipFill rotWithShape="1">
          <a:blip r:embed="rId3"/>
          <a:srcRect r="9119"/>
          <a:stretch/>
        </p:blipFill>
        <p:spPr>
          <a:xfrm>
            <a:off x="0" y="0"/>
            <a:ext cx="14630400" cy="8229600"/>
          </a:xfrm>
          <a:prstGeom prst="rect">
            <a:avLst/>
          </a:prstGeom>
        </p:spPr>
      </p:pic>
    </p:spTree>
    <p:extLst>
      <p:ext uri="{BB962C8B-B14F-4D97-AF65-F5344CB8AC3E}">
        <p14:creationId xmlns:p14="http://schemas.microsoft.com/office/powerpoint/2010/main" val="14149261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40000" y="1341535"/>
            <a:ext cx="9550400" cy="5994400"/>
          </a:xfrm>
          <a:prstGeom prst="rect">
            <a:avLst/>
          </a:prstGeom>
        </p:spPr>
      </p:pic>
      <p:sp>
        <p:nvSpPr>
          <p:cNvPr id="7"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Darknet</a:t>
            </a:r>
            <a:r>
              <a:rPr lang="zh-CN" altLang="en-US" dirty="0" smtClean="0">
                <a:sym typeface="Google Sans"/>
              </a:rPr>
              <a:t> 多张图像检测</a:t>
            </a:r>
            <a:endParaRPr lang="en-US" altLang="zh-CN" dirty="0">
              <a:sym typeface="Google Sans"/>
            </a:endParaRPr>
          </a:p>
        </p:txBody>
      </p:sp>
    </p:spTree>
    <p:extLst>
      <p:ext uri="{BB962C8B-B14F-4D97-AF65-F5344CB8AC3E}">
        <p14:creationId xmlns:p14="http://schemas.microsoft.com/office/powerpoint/2010/main" val="9146898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65197" y="1288332"/>
            <a:ext cx="9818407" cy="3396845"/>
          </a:xfrm>
          <a:prstGeom prst="rect">
            <a:avLst/>
          </a:prstGeom>
        </p:spPr>
      </p:pic>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YOLOv3</a:t>
            </a:r>
            <a:r>
              <a:rPr lang="zh-CN" altLang="en-US" dirty="0" smtClean="0">
                <a:sym typeface="Google Sans"/>
              </a:rPr>
              <a:t> </a:t>
            </a:r>
            <a:r>
              <a:rPr lang="en-US" altLang="zh-CN" dirty="0" err="1">
                <a:sym typeface="Google Sans"/>
              </a:rPr>
              <a:t>Keras</a:t>
            </a:r>
            <a:r>
              <a:rPr lang="zh-CN" altLang="en-US" dirty="0">
                <a:sym typeface="Google Sans"/>
              </a:rPr>
              <a:t> </a:t>
            </a:r>
            <a:r>
              <a:rPr lang="zh-CN" altLang="en-US" dirty="0" smtClean="0">
                <a:sym typeface="Google Sans"/>
              </a:rPr>
              <a:t>版本</a:t>
            </a:r>
            <a:endParaRPr lang="en-US" altLang="zh-CN" dirty="0">
              <a:sym typeface="Google Sans"/>
            </a:endParaRPr>
          </a:p>
        </p:txBody>
      </p:sp>
      <p:sp>
        <p:nvSpPr>
          <p:cNvPr id="6" name="Rectangle 5">
            <a:hlinkClick r:id="rId4"/>
          </p:cNvPr>
          <p:cNvSpPr/>
          <p:nvPr/>
        </p:nvSpPr>
        <p:spPr>
          <a:xfrm>
            <a:off x="6593345" y="3968843"/>
            <a:ext cx="6984076" cy="614527"/>
          </a:xfrm>
          <a:prstGeom prst="rect">
            <a:avLst/>
          </a:prstGeom>
        </p:spPr>
        <p:txBody>
          <a:bodyPr wrap="square">
            <a:spAutoFit/>
          </a:bodyPr>
          <a:lstStyle/>
          <a:p>
            <a:pPr>
              <a:lnSpc>
                <a:spcPct val="200000"/>
              </a:lnSpc>
            </a:pPr>
            <a:r>
              <a:rPr lang="en-US" sz="2000" dirty="0">
                <a:hlinkClick r:id="rId5"/>
              </a:rPr>
              <a:t>https://github.com/qqwweee/keras-yolo3</a:t>
            </a:r>
            <a:endParaRPr lang="en-US" altLang="zh-CN" sz="2000" dirty="0" smtClean="0">
              <a:latin typeface="Microsoft YaHei" charset="-122"/>
              <a:ea typeface="Microsoft YaHei" charset="-122"/>
              <a:cs typeface="Microsoft YaHei" charset="-122"/>
            </a:endParaRPr>
          </a:p>
        </p:txBody>
      </p:sp>
      <p:pic>
        <p:nvPicPr>
          <p:cNvPr id="8" name="Picture 7"/>
          <p:cNvPicPr>
            <a:picLocks noChangeAspect="1"/>
          </p:cNvPicPr>
          <p:nvPr/>
        </p:nvPicPr>
        <p:blipFill>
          <a:blip r:embed="rId6"/>
          <a:stretch>
            <a:fillRect/>
          </a:stretch>
        </p:blipFill>
        <p:spPr>
          <a:xfrm>
            <a:off x="2365197" y="5484673"/>
            <a:ext cx="10100501" cy="2345058"/>
          </a:xfrm>
          <a:prstGeom prst="rect">
            <a:avLst/>
          </a:prstGeom>
        </p:spPr>
      </p:pic>
      <p:sp>
        <p:nvSpPr>
          <p:cNvPr id="9" name="Rectangle 8"/>
          <p:cNvSpPr/>
          <p:nvPr/>
        </p:nvSpPr>
        <p:spPr>
          <a:xfrm>
            <a:off x="2365197" y="4853126"/>
            <a:ext cx="9489356" cy="553998"/>
          </a:xfrm>
          <a:prstGeom prst="rect">
            <a:avLst/>
          </a:prstGeom>
        </p:spPr>
        <p:txBody>
          <a:bodyPr wrap="square">
            <a:spAutoFit/>
          </a:bodyPr>
          <a:lstStyle/>
          <a:p>
            <a:pPr>
              <a:lnSpc>
                <a:spcPct val="150000"/>
              </a:lnSpc>
            </a:pPr>
            <a:r>
              <a:rPr lang="zh-CN" altLang="en-US" sz="2000" dirty="0" smtClean="0">
                <a:latin typeface="Microsoft YaHei" charset="-122"/>
                <a:ea typeface="Microsoft YaHei" charset="-122"/>
                <a:cs typeface="Microsoft YaHei" charset="-122"/>
              </a:rPr>
              <a:t>模型转换：将 </a:t>
            </a:r>
            <a:r>
              <a:rPr lang="en-US" altLang="zh-CN" sz="2000" dirty="0" err="1" smtClean="0">
                <a:latin typeface="Microsoft YaHei" charset="-122"/>
                <a:ea typeface="Microsoft YaHei" charset="-122"/>
                <a:cs typeface="Microsoft YaHei" charset="-122"/>
              </a:rPr>
              <a:t>Darknet</a:t>
            </a:r>
            <a:r>
              <a:rPr lang="zh-CN" altLang="en-US" sz="2000" dirty="0" smtClean="0">
                <a:latin typeface="Microsoft YaHei" charset="-122"/>
                <a:ea typeface="Microsoft YaHei" charset="-122"/>
                <a:cs typeface="Microsoft YaHei" charset="-122"/>
              </a:rPr>
              <a:t> 训练的模型权重转换为 </a:t>
            </a:r>
            <a:r>
              <a:rPr lang="en-US" altLang="zh-CN" sz="2000" dirty="0" err="1" smtClean="0">
                <a:latin typeface="Microsoft YaHei" charset="-122"/>
                <a:ea typeface="Microsoft YaHei" charset="-122"/>
                <a:cs typeface="Microsoft YaHei" charset="-122"/>
              </a:rPr>
              <a:t>Keras</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h5</a:t>
            </a:r>
            <a:r>
              <a:rPr lang="zh-CN" altLang="en-US" sz="2000" dirty="0" smtClean="0">
                <a:latin typeface="Microsoft YaHei" charset="-122"/>
                <a:ea typeface="Microsoft YaHei" charset="-122"/>
                <a:cs typeface="Microsoft YaHei" charset="-122"/>
              </a:rPr>
              <a:t> 模型文件</a:t>
            </a:r>
            <a:endParaRPr 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406610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Keras</a:t>
            </a:r>
            <a:r>
              <a:rPr lang="zh-CN" altLang="en-US" dirty="0" smtClean="0">
                <a:sym typeface="Google Sans"/>
              </a:rPr>
              <a:t> </a:t>
            </a:r>
            <a:r>
              <a:rPr lang="en-US" altLang="zh-CN" dirty="0" smtClean="0">
                <a:sym typeface="Google Sans"/>
              </a:rPr>
              <a:t>YOLOv3</a:t>
            </a:r>
            <a:r>
              <a:rPr lang="zh-CN" altLang="en-US" dirty="0" smtClean="0">
                <a:sym typeface="Google Sans"/>
              </a:rPr>
              <a:t>目标检测（图像）</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1302527" y="1343479"/>
            <a:ext cx="11950700" cy="5803900"/>
          </a:xfrm>
          <a:prstGeom prst="rect">
            <a:avLst/>
          </a:prstGeom>
        </p:spPr>
      </p:pic>
    </p:spTree>
    <p:extLst>
      <p:ext uri="{BB962C8B-B14F-4D97-AF65-F5344CB8AC3E}">
        <p14:creationId xmlns:p14="http://schemas.microsoft.com/office/powerpoint/2010/main" val="125115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Keras</a:t>
            </a:r>
            <a:r>
              <a:rPr lang="zh-CN" altLang="en-US" dirty="0" smtClean="0">
                <a:sym typeface="Google Sans"/>
              </a:rPr>
              <a:t> </a:t>
            </a:r>
            <a:r>
              <a:rPr lang="en-US" altLang="zh-CN" dirty="0" smtClean="0">
                <a:sym typeface="Google Sans"/>
              </a:rPr>
              <a:t>YOLOv3</a:t>
            </a:r>
            <a:r>
              <a:rPr lang="zh-CN" altLang="en-US" dirty="0" smtClean="0">
                <a:sym typeface="Google Sans"/>
              </a:rPr>
              <a:t>目标检测（图像）</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2697018" y="1201200"/>
            <a:ext cx="9236365" cy="6834909"/>
          </a:xfrm>
          <a:prstGeom prst="rect">
            <a:avLst/>
          </a:prstGeom>
        </p:spPr>
      </p:pic>
    </p:spTree>
    <p:extLst>
      <p:ext uri="{BB962C8B-B14F-4D97-AF65-F5344CB8AC3E}">
        <p14:creationId xmlns:p14="http://schemas.microsoft.com/office/powerpoint/2010/main" val="6098353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Keras</a:t>
            </a:r>
            <a:r>
              <a:rPr lang="zh-CN" altLang="en-US" dirty="0" smtClean="0">
                <a:sym typeface="Google Sans"/>
              </a:rPr>
              <a:t> </a:t>
            </a:r>
            <a:r>
              <a:rPr lang="en-US" altLang="zh-CN" dirty="0" smtClean="0">
                <a:sym typeface="Google Sans"/>
              </a:rPr>
              <a:t>YOLOv3</a:t>
            </a:r>
            <a:r>
              <a:rPr lang="zh-CN" altLang="en-US" dirty="0" smtClean="0">
                <a:sym typeface="Google Sans"/>
              </a:rPr>
              <a:t>目标检测（视频）</a:t>
            </a:r>
            <a:endParaRPr lang="en-US" altLang="zh-CN" dirty="0">
              <a:sym typeface="Google Sans"/>
            </a:endParaRPr>
          </a:p>
        </p:txBody>
      </p:sp>
      <p:pic>
        <p:nvPicPr>
          <p:cNvPr id="3" name="Picture 2"/>
          <p:cNvPicPr>
            <a:picLocks noChangeAspect="1"/>
          </p:cNvPicPr>
          <p:nvPr/>
        </p:nvPicPr>
        <p:blipFill>
          <a:blip r:embed="rId3"/>
          <a:stretch>
            <a:fillRect/>
          </a:stretch>
        </p:blipFill>
        <p:spPr>
          <a:xfrm>
            <a:off x="819703" y="1340758"/>
            <a:ext cx="10566400" cy="6070600"/>
          </a:xfrm>
          <a:prstGeom prst="rect">
            <a:avLst/>
          </a:prstGeom>
        </p:spPr>
      </p:pic>
      <p:pic>
        <p:nvPicPr>
          <p:cNvPr id="6" name="Picture 5"/>
          <p:cNvPicPr>
            <a:picLocks noChangeAspect="1"/>
          </p:cNvPicPr>
          <p:nvPr/>
        </p:nvPicPr>
        <p:blipFill>
          <a:blip r:embed="rId4"/>
          <a:stretch>
            <a:fillRect/>
          </a:stretch>
        </p:blipFill>
        <p:spPr>
          <a:xfrm>
            <a:off x="11505371" y="1340758"/>
            <a:ext cx="2105057" cy="6070600"/>
          </a:xfrm>
          <a:prstGeom prst="rect">
            <a:avLst/>
          </a:prstGeom>
        </p:spPr>
      </p:pic>
    </p:spTree>
    <p:extLst>
      <p:ext uri="{BB962C8B-B14F-4D97-AF65-F5344CB8AC3E}">
        <p14:creationId xmlns:p14="http://schemas.microsoft.com/office/powerpoint/2010/main" val="3417982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Keras</a:t>
            </a:r>
            <a:r>
              <a:rPr lang="zh-CN" altLang="en-US" dirty="0" smtClean="0">
                <a:sym typeface="Google Sans"/>
              </a:rPr>
              <a:t> </a:t>
            </a:r>
            <a:r>
              <a:rPr lang="en-US" altLang="zh-CN" dirty="0" smtClean="0">
                <a:sym typeface="Google Sans"/>
              </a:rPr>
              <a:t>YOLOv3</a:t>
            </a:r>
            <a:r>
              <a:rPr lang="zh-CN" altLang="en-US" dirty="0" smtClean="0">
                <a:sym typeface="Google Sans"/>
              </a:rPr>
              <a:t>目标检测（视频）</a:t>
            </a:r>
            <a:endParaRPr lang="en-US" altLang="zh-CN" dirty="0">
              <a:sym typeface="Google Sans"/>
            </a:endParaRPr>
          </a:p>
        </p:txBody>
      </p:sp>
      <p:pic>
        <p:nvPicPr>
          <p:cNvPr id="2" name="0_o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963" y="1097773"/>
            <a:ext cx="12192000" cy="6908800"/>
          </a:xfrm>
          <a:prstGeom prst="rect">
            <a:avLst/>
          </a:prstGeom>
        </p:spPr>
      </p:pic>
    </p:spTree>
    <p:extLst>
      <p:ext uri="{BB962C8B-B14F-4D97-AF65-F5344CB8AC3E}">
        <p14:creationId xmlns:p14="http://schemas.microsoft.com/office/powerpoint/2010/main" val="5763489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707124" y="3269950"/>
            <a:ext cx="9232743" cy="1900800"/>
          </a:xfrm>
          <a:prstGeom prst="rect">
            <a:avLst/>
          </a:prstGeom>
          <a:noFill/>
          <a:ln>
            <a:noFill/>
          </a:ln>
        </p:spPr>
        <p:txBody>
          <a:bodyPr spcFirstLastPara="1" wrap="square" lIns="91425" tIns="91425" rIns="91425" bIns="91425" anchor="t" anchorCtr="0">
            <a:noAutofit/>
          </a:bodyPr>
          <a:lstStyle/>
          <a:p>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Hello</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TensorFlow</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p>
        </p:txBody>
      </p:sp>
      <p:sp>
        <p:nvSpPr>
          <p:cNvPr id="3" name="Rectangle 2">
            <a:extLst>
              <a:ext uri="{FF2B5EF4-FFF2-40B4-BE49-F238E27FC236}">
                <a16:creationId xmlns="" xmlns:a16="http://schemas.microsoft.com/office/drawing/2014/main" id="{0BF149E0-5578-1D43-9E6F-08D5A961B2B2}"/>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latin typeface="Times New Roman" panose="02020603050405020304" pitchFamily="18" charset="0"/>
                <a:cs typeface="Times New Roman" panose="02020603050405020304" pitchFamily="18" charset="0"/>
              </a:rPr>
              <a:t>Try</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it</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474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algn="ctr">
              <a:lnSpc>
                <a:spcPct val="150000"/>
              </a:lnSpc>
            </a:pPr>
            <a:r>
              <a:rPr lang="zh-CN" altLang="en-US" sz="4000" dirty="0" smtClean="0">
                <a:solidFill>
                  <a:srgbClr val="3C4043"/>
                </a:solidFill>
                <a:latin typeface="Microsoft YaHei" charset="-122"/>
                <a:ea typeface="Microsoft YaHei" charset="-122"/>
                <a:cs typeface="Microsoft YaHei" charset="-122"/>
                <a:sym typeface="Google Sans"/>
              </a:rPr>
              <a:t>实战</a:t>
            </a:r>
            <a:r>
              <a:rPr lang="zh-CN" altLang="sk-SK" sz="4000" dirty="0" smtClean="0">
                <a:solidFill>
                  <a:srgbClr val="3C4043"/>
                </a:solidFill>
                <a:latin typeface="Microsoft YaHei" charset="-122"/>
                <a:ea typeface="Microsoft YaHei" charset="-122"/>
                <a:cs typeface="Microsoft YaHei" charset="-122"/>
                <a:sym typeface="Google Sans"/>
              </a:rPr>
              <a:t>更</a:t>
            </a:r>
            <a:r>
              <a:rPr lang="zh-CN" altLang="sk-SK" sz="4000" dirty="0">
                <a:solidFill>
                  <a:srgbClr val="3C4043"/>
                </a:solidFill>
                <a:latin typeface="Microsoft YaHei" charset="-122"/>
                <a:ea typeface="Microsoft YaHei" charset="-122"/>
                <a:cs typeface="Microsoft YaHei" charset="-122"/>
                <a:sym typeface="Google Sans"/>
              </a:rPr>
              <a:t>小更快的</a:t>
            </a:r>
            <a:r>
              <a:rPr lang="sk-SK" altLang="zh-CN" sz="4000" dirty="0">
                <a:solidFill>
                  <a:srgbClr val="3C4043"/>
                </a:solidFill>
                <a:latin typeface="Microsoft YaHei" charset="-122"/>
                <a:ea typeface="Microsoft YaHei" charset="-122"/>
                <a:cs typeface="Microsoft YaHei" charset="-122"/>
                <a:sym typeface="Google Sans"/>
              </a:rPr>
              <a:t>Tiny </a:t>
            </a:r>
            <a:r>
              <a:rPr lang="sk-SK" altLang="zh-CN" sz="4000" dirty="0" smtClean="0">
                <a:solidFill>
                  <a:srgbClr val="3C4043"/>
                </a:solidFill>
                <a:latin typeface="Microsoft YaHei" charset="-122"/>
                <a:ea typeface="Microsoft YaHei" charset="-122"/>
                <a:cs typeface="Microsoft YaHei" charset="-122"/>
                <a:sym typeface="Google Sans"/>
              </a:rPr>
              <a:t>YOLOv3</a:t>
            </a:r>
            <a:endParaRPr lang="zh-CN" altLang="en-US"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18107890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YOLOv3</a:t>
            </a:r>
            <a:r>
              <a:rPr lang="en-US" altLang="zh-CN" dirty="0">
                <a:sym typeface="Google Sans"/>
              </a:rPr>
              <a:t> </a:t>
            </a:r>
            <a:r>
              <a:rPr lang="zh-CN" altLang="en-US" dirty="0" smtClean="0">
                <a:sym typeface="Google Sans"/>
              </a:rPr>
              <a:t>问题</a:t>
            </a:r>
            <a:endParaRPr lang="en-US" altLang="zh-CN" dirty="0">
              <a:sym typeface="Google Sans"/>
            </a:endParaRPr>
          </a:p>
        </p:txBody>
      </p:sp>
      <p:sp>
        <p:nvSpPr>
          <p:cNvPr id="5" name="Google Shape;450;p102"/>
          <p:cNvSpPr txBox="1"/>
          <p:nvPr/>
        </p:nvSpPr>
        <p:spPr>
          <a:xfrm>
            <a:off x="2698828" y="3168756"/>
            <a:ext cx="9232743" cy="1900800"/>
          </a:xfrm>
          <a:prstGeom prst="rect">
            <a:avLst/>
          </a:prstGeom>
          <a:noFill/>
          <a:ln>
            <a:noFill/>
          </a:ln>
        </p:spPr>
        <p:txBody>
          <a:bodyPr spcFirstLastPara="1" wrap="square" lIns="91425" tIns="91425" rIns="91425" bIns="91425" anchor="t" anchorCtr="0">
            <a:noAutofit/>
          </a:bodyPr>
          <a:lstStyle/>
          <a:p>
            <a:pPr algn="ctr">
              <a:lnSpc>
                <a:spcPct val="150000"/>
              </a:lnSpc>
            </a:pPr>
            <a:r>
              <a:rPr lang="zh-CN" altLang="en-US" sz="7200" dirty="0" smtClean="0">
                <a:solidFill>
                  <a:srgbClr val="3C4043"/>
                </a:solidFill>
                <a:latin typeface="Microsoft YaHei" charset="-122"/>
                <a:ea typeface="Microsoft YaHei" charset="-122"/>
                <a:cs typeface="Microsoft YaHei" charset="-122"/>
                <a:sym typeface="Google Sans"/>
              </a:rPr>
              <a:t>速度太慢</a:t>
            </a:r>
            <a:endParaRPr lang="zh-CN" altLang="en-US" sz="72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17091739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smtClean="0">
                <a:sym typeface="Google Sans"/>
              </a:rPr>
              <a:t>Tiny</a:t>
            </a:r>
            <a:r>
              <a:rPr lang="zh-CN" altLang="en-US" dirty="0" smtClean="0">
                <a:sym typeface="Google Sans"/>
              </a:rPr>
              <a:t> </a:t>
            </a:r>
            <a:r>
              <a:rPr lang="en-US" altLang="zh-CN" dirty="0" smtClean="0">
                <a:sym typeface="Google Sans"/>
              </a:rPr>
              <a:t>YOLOv3</a:t>
            </a:r>
            <a:r>
              <a:rPr lang="zh-CN" altLang="en-US" dirty="0" smtClean="0">
                <a:sym typeface="Google Sans"/>
              </a:rPr>
              <a:t> </a:t>
            </a:r>
            <a:r>
              <a:rPr lang="en-US" altLang="zh-CN" dirty="0" err="1" smtClean="0">
                <a:sym typeface="Google Sans"/>
              </a:rPr>
              <a:t>Keras</a:t>
            </a:r>
            <a:r>
              <a:rPr lang="zh-CN" altLang="en-US" dirty="0" smtClean="0">
                <a:sym typeface="Google Sans"/>
              </a:rPr>
              <a:t> 版本</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1762125" y="1356451"/>
            <a:ext cx="11106150" cy="6300470"/>
          </a:xfrm>
          <a:prstGeom prst="rect">
            <a:avLst/>
          </a:prstGeom>
        </p:spPr>
      </p:pic>
    </p:spTree>
    <p:extLst>
      <p:ext uri="{BB962C8B-B14F-4D97-AF65-F5344CB8AC3E}">
        <p14:creationId xmlns:p14="http://schemas.microsoft.com/office/powerpoint/2010/main" val="1154686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目标检测问题</a:t>
            </a:r>
            <a:endParaRPr lang="en-US" altLang="zh-CN" dirty="0">
              <a:sym typeface="Google Sans"/>
            </a:endParaRPr>
          </a:p>
        </p:txBody>
      </p:sp>
      <p:pic>
        <p:nvPicPr>
          <p:cNvPr id="7" name="Picture 6">
            <a:extLst>
              <a:ext uri="{FF2B5EF4-FFF2-40B4-BE49-F238E27FC236}">
                <a16:creationId xmlns="" xmlns:a16="http://schemas.microsoft.com/office/drawing/2014/main" id="{BA915D8F-3131-F54A-B112-252614F7EA2E}"/>
              </a:ext>
            </a:extLst>
          </p:cNvPr>
          <p:cNvPicPr>
            <a:picLocks noChangeAspect="1"/>
          </p:cNvPicPr>
          <p:nvPr/>
        </p:nvPicPr>
        <p:blipFill>
          <a:blip r:embed="rId3"/>
          <a:stretch>
            <a:fillRect/>
          </a:stretch>
        </p:blipFill>
        <p:spPr>
          <a:xfrm>
            <a:off x="1870972" y="3098221"/>
            <a:ext cx="3009900" cy="2247900"/>
          </a:xfrm>
          <a:prstGeom prst="rect">
            <a:avLst/>
          </a:prstGeom>
        </p:spPr>
      </p:pic>
      <p:pic>
        <p:nvPicPr>
          <p:cNvPr id="8" name="Picture 7">
            <a:extLst>
              <a:ext uri="{FF2B5EF4-FFF2-40B4-BE49-F238E27FC236}">
                <a16:creationId xmlns="" xmlns:a16="http://schemas.microsoft.com/office/drawing/2014/main" id="{BA915D8F-3131-F54A-B112-252614F7EA2E}"/>
              </a:ext>
            </a:extLst>
          </p:cNvPr>
          <p:cNvPicPr>
            <a:picLocks noChangeAspect="1"/>
          </p:cNvPicPr>
          <p:nvPr/>
        </p:nvPicPr>
        <p:blipFill>
          <a:blip r:embed="rId3"/>
          <a:stretch>
            <a:fillRect/>
          </a:stretch>
        </p:blipFill>
        <p:spPr>
          <a:xfrm>
            <a:off x="5671240" y="3098221"/>
            <a:ext cx="3009900" cy="2247900"/>
          </a:xfrm>
          <a:prstGeom prst="rect">
            <a:avLst/>
          </a:prstGeom>
        </p:spPr>
      </p:pic>
      <p:sp>
        <p:nvSpPr>
          <p:cNvPr id="2" name="Rectangle 1"/>
          <p:cNvSpPr/>
          <p:nvPr/>
        </p:nvSpPr>
        <p:spPr>
          <a:xfrm>
            <a:off x="6415789" y="3240157"/>
            <a:ext cx="1689652" cy="163001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2416505" y="2440464"/>
            <a:ext cx="1918834" cy="499624"/>
          </a:xfrm>
          <a:prstGeom prst="rect">
            <a:avLst/>
          </a:prstGeom>
        </p:spPr>
        <p:txBody>
          <a:bodyPr wrap="square">
            <a:spAutoFit/>
          </a:bodyPr>
          <a:lstStyle/>
          <a:p>
            <a:pPr algn="ctr">
              <a:lnSpc>
                <a:spcPct val="150000"/>
              </a:lnSpc>
            </a:pPr>
            <a:r>
              <a:rPr lang="en-US" sz="2000" dirty="0" smtClean="0">
                <a:latin typeface="Microsoft YaHei" charset="-122"/>
                <a:ea typeface="Microsoft YaHei" charset="-122"/>
                <a:cs typeface="Microsoft YaHei" charset="-122"/>
              </a:rPr>
              <a:t>图像</a:t>
            </a:r>
            <a:r>
              <a:rPr lang="zh-CN" altLang="en-US" sz="2000" dirty="0" smtClean="0">
                <a:latin typeface="Microsoft YaHei" charset="-122"/>
                <a:ea typeface="Microsoft YaHei" charset="-122"/>
                <a:cs typeface="Microsoft YaHei" charset="-122"/>
              </a:rPr>
              <a:t>分类</a:t>
            </a:r>
            <a:endParaRPr lang="en-US" sz="2000" dirty="0">
              <a:latin typeface="Microsoft YaHei" charset="-122"/>
              <a:ea typeface="Microsoft YaHei" charset="-122"/>
              <a:cs typeface="Microsoft YaHei" charset="-122"/>
            </a:endParaRPr>
          </a:p>
        </p:txBody>
      </p:sp>
      <p:sp>
        <p:nvSpPr>
          <p:cNvPr id="11" name="Rectangle 10"/>
          <p:cNvSpPr/>
          <p:nvPr/>
        </p:nvSpPr>
        <p:spPr>
          <a:xfrm>
            <a:off x="6301198" y="2402442"/>
            <a:ext cx="1918834" cy="499624"/>
          </a:xfrm>
          <a:prstGeom prst="rect">
            <a:avLst/>
          </a:prstGeom>
        </p:spPr>
        <p:txBody>
          <a:bodyPr wrap="square">
            <a:spAutoFit/>
          </a:bodyPr>
          <a:lstStyle/>
          <a:p>
            <a:pPr algn="ctr">
              <a:lnSpc>
                <a:spcPct val="150000"/>
              </a:lnSpc>
            </a:pPr>
            <a:r>
              <a:rPr lang="zh-CN" altLang="en-US" sz="2000" dirty="0" smtClean="0">
                <a:latin typeface="Microsoft YaHei" charset="-122"/>
                <a:ea typeface="Microsoft YaHei" charset="-122"/>
                <a:cs typeface="Microsoft YaHei" charset="-122"/>
              </a:rPr>
              <a:t>目标定位</a:t>
            </a:r>
            <a:endParaRPr lang="en-US" sz="2000" dirty="0">
              <a:latin typeface="Microsoft YaHei" charset="-122"/>
              <a:ea typeface="Microsoft YaHei" charset="-122"/>
              <a:cs typeface="Microsoft YaHei" charset="-122"/>
            </a:endParaRPr>
          </a:p>
        </p:txBody>
      </p:sp>
      <p:pic>
        <p:nvPicPr>
          <p:cNvPr id="12" name="Picture 11">
            <a:extLst>
              <a:ext uri="{FF2B5EF4-FFF2-40B4-BE49-F238E27FC236}">
                <a16:creationId xmlns="" xmlns:a16="http://schemas.microsoft.com/office/drawing/2014/main" id="{BA915D8F-3131-F54A-B112-252614F7EA2E}"/>
              </a:ext>
            </a:extLst>
          </p:cNvPr>
          <p:cNvPicPr>
            <a:picLocks noChangeAspect="1"/>
          </p:cNvPicPr>
          <p:nvPr/>
        </p:nvPicPr>
        <p:blipFill>
          <a:blip r:embed="rId3"/>
          <a:stretch>
            <a:fillRect/>
          </a:stretch>
        </p:blipFill>
        <p:spPr>
          <a:xfrm>
            <a:off x="9716749" y="3098221"/>
            <a:ext cx="3009900" cy="2247900"/>
          </a:xfrm>
          <a:prstGeom prst="rect">
            <a:avLst/>
          </a:prstGeom>
        </p:spPr>
      </p:pic>
      <p:sp>
        <p:nvSpPr>
          <p:cNvPr id="13" name="Rectangle 12"/>
          <p:cNvSpPr/>
          <p:nvPr/>
        </p:nvSpPr>
        <p:spPr>
          <a:xfrm>
            <a:off x="10461298" y="3240157"/>
            <a:ext cx="1689652" cy="163001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10346707" y="2402442"/>
            <a:ext cx="1918834" cy="499624"/>
          </a:xfrm>
          <a:prstGeom prst="rect">
            <a:avLst/>
          </a:prstGeom>
        </p:spPr>
        <p:txBody>
          <a:bodyPr wrap="square">
            <a:spAutoFit/>
          </a:bodyPr>
          <a:lstStyle/>
          <a:p>
            <a:pPr algn="ctr">
              <a:lnSpc>
                <a:spcPct val="150000"/>
              </a:lnSpc>
            </a:pPr>
            <a:r>
              <a:rPr lang="zh-CN" altLang="en-US" sz="2000" dirty="0" smtClean="0">
                <a:latin typeface="Microsoft YaHei" charset="-122"/>
                <a:ea typeface="Microsoft YaHei" charset="-122"/>
                <a:cs typeface="Microsoft YaHei" charset="-122"/>
              </a:rPr>
              <a:t>目标检测</a:t>
            </a:r>
            <a:endParaRPr lang="en-US" sz="2000" dirty="0">
              <a:latin typeface="Microsoft YaHei" charset="-122"/>
              <a:ea typeface="Microsoft YaHei" charset="-122"/>
              <a:cs typeface="Microsoft YaHei" charset="-122"/>
            </a:endParaRPr>
          </a:p>
        </p:txBody>
      </p:sp>
      <p:sp>
        <p:nvSpPr>
          <p:cNvPr id="15" name="Rectangle 14"/>
          <p:cNvSpPr/>
          <p:nvPr/>
        </p:nvSpPr>
        <p:spPr>
          <a:xfrm>
            <a:off x="2416505" y="5504254"/>
            <a:ext cx="1918834" cy="499624"/>
          </a:xfrm>
          <a:prstGeom prst="rect">
            <a:avLst/>
          </a:prstGeom>
        </p:spPr>
        <p:txBody>
          <a:bodyPr wrap="square">
            <a:spAutoFit/>
          </a:bodyPr>
          <a:lstStyle/>
          <a:p>
            <a:pPr algn="ctr">
              <a:lnSpc>
                <a:spcPct val="150000"/>
              </a:lnSpc>
            </a:pPr>
            <a:r>
              <a:rPr lang="zh-CN" altLang="en-US" sz="2000" smtClean="0">
                <a:latin typeface="Microsoft YaHei" charset="-122"/>
                <a:ea typeface="Microsoft YaHei" charset="-122"/>
                <a:cs typeface="Microsoft YaHei" charset="-122"/>
              </a:rPr>
              <a:t>狗</a:t>
            </a:r>
            <a:endParaRPr lang="en-US" sz="2000" dirty="0">
              <a:latin typeface="Microsoft YaHei" charset="-122"/>
              <a:ea typeface="Microsoft YaHei" charset="-122"/>
              <a:cs typeface="Microsoft YaHei" charset="-122"/>
            </a:endParaRPr>
          </a:p>
        </p:txBody>
      </p:sp>
      <p:sp>
        <p:nvSpPr>
          <p:cNvPr id="16" name="Rectangle 15"/>
          <p:cNvSpPr/>
          <p:nvPr/>
        </p:nvSpPr>
        <p:spPr>
          <a:xfrm>
            <a:off x="10346707" y="5504254"/>
            <a:ext cx="1918834" cy="499624"/>
          </a:xfrm>
          <a:prstGeom prst="rect">
            <a:avLst/>
          </a:prstGeom>
        </p:spPr>
        <p:txBody>
          <a:bodyPr wrap="square">
            <a:spAutoFit/>
          </a:bodyPr>
          <a:lstStyle/>
          <a:p>
            <a:pPr algn="ctr">
              <a:lnSpc>
                <a:spcPct val="150000"/>
              </a:lnSpc>
            </a:pPr>
            <a:r>
              <a:rPr lang="zh-CN" altLang="en-US" sz="2000" smtClean="0">
                <a:latin typeface="Microsoft YaHei" charset="-122"/>
                <a:ea typeface="Microsoft YaHei" charset="-122"/>
                <a:cs typeface="Microsoft YaHei" charset="-122"/>
              </a:rPr>
              <a:t>狗</a:t>
            </a:r>
            <a:endParaRPr 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417736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Keras</a:t>
            </a:r>
            <a:r>
              <a:rPr lang="zh-CN" altLang="en-US" dirty="0" smtClean="0">
                <a:sym typeface="Google Sans"/>
              </a:rPr>
              <a:t> </a:t>
            </a:r>
            <a:r>
              <a:rPr lang="en-US" altLang="zh-CN" dirty="0" smtClean="0">
                <a:sym typeface="Google Sans"/>
              </a:rPr>
              <a:t>Tiny</a:t>
            </a:r>
            <a:r>
              <a:rPr lang="zh-CN" altLang="en-US" dirty="0" smtClean="0">
                <a:sym typeface="Google Sans"/>
              </a:rPr>
              <a:t> </a:t>
            </a:r>
            <a:r>
              <a:rPr lang="en-US" altLang="zh-CN" dirty="0" smtClean="0">
                <a:sym typeface="Google Sans"/>
              </a:rPr>
              <a:t>YOLOv3</a:t>
            </a:r>
            <a:r>
              <a:rPr lang="zh-CN" altLang="en-US" dirty="0" smtClean="0">
                <a:sym typeface="Google Sans"/>
              </a:rPr>
              <a:t>目标检测（视频）</a:t>
            </a:r>
            <a:endParaRPr lang="en-US" altLang="zh-CN" dirty="0">
              <a:sym typeface="Google Sans"/>
            </a:endParaRPr>
          </a:p>
        </p:txBody>
      </p:sp>
      <p:pic>
        <p:nvPicPr>
          <p:cNvPr id="2" name="Picture 1"/>
          <p:cNvPicPr>
            <a:picLocks noChangeAspect="1"/>
          </p:cNvPicPr>
          <p:nvPr/>
        </p:nvPicPr>
        <p:blipFill>
          <a:blip r:embed="rId3"/>
          <a:stretch>
            <a:fillRect/>
          </a:stretch>
        </p:blipFill>
        <p:spPr>
          <a:xfrm>
            <a:off x="9873732" y="1351142"/>
            <a:ext cx="3016857" cy="6431541"/>
          </a:xfrm>
          <a:prstGeom prst="rect">
            <a:avLst/>
          </a:prstGeom>
        </p:spPr>
      </p:pic>
      <p:pic>
        <p:nvPicPr>
          <p:cNvPr id="3" name="Picture 2"/>
          <p:cNvPicPr>
            <a:picLocks noChangeAspect="1"/>
          </p:cNvPicPr>
          <p:nvPr/>
        </p:nvPicPr>
        <p:blipFill>
          <a:blip r:embed="rId4"/>
          <a:stretch>
            <a:fillRect/>
          </a:stretch>
        </p:blipFill>
        <p:spPr>
          <a:xfrm>
            <a:off x="1025071" y="1324705"/>
            <a:ext cx="8585459" cy="6457977"/>
          </a:xfrm>
          <a:prstGeom prst="rect">
            <a:avLst/>
          </a:prstGeom>
        </p:spPr>
      </p:pic>
    </p:spTree>
    <p:extLst>
      <p:ext uri="{BB962C8B-B14F-4D97-AF65-F5344CB8AC3E}">
        <p14:creationId xmlns:p14="http://schemas.microsoft.com/office/powerpoint/2010/main" val="837048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en-US" altLang="zh-CN" dirty="0" err="1" smtClean="0">
                <a:sym typeface="Google Sans"/>
              </a:rPr>
              <a:t>Keras</a:t>
            </a:r>
            <a:r>
              <a:rPr lang="zh-CN" altLang="en-US" dirty="0" smtClean="0">
                <a:sym typeface="Google Sans"/>
              </a:rPr>
              <a:t> </a:t>
            </a:r>
            <a:r>
              <a:rPr lang="en-US" altLang="zh-CN" dirty="0" smtClean="0">
                <a:sym typeface="Google Sans"/>
              </a:rPr>
              <a:t>Tiny</a:t>
            </a:r>
            <a:r>
              <a:rPr lang="zh-CN" altLang="en-US" dirty="0" smtClean="0">
                <a:sym typeface="Google Sans"/>
              </a:rPr>
              <a:t> </a:t>
            </a:r>
            <a:r>
              <a:rPr lang="en-US" altLang="zh-CN" dirty="0" smtClean="0">
                <a:sym typeface="Google Sans"/>
              </a:rPr>
              <a:t>YOLOv3</a:t>
            </a:r>
            <a:r>
              <a:rPr lang="zh-CN" altLang="en-US" dirty="0" smtClean="0">
                <a:sym typeface="Google Sans"/>
              </a:rPr>
              <a:t>目标检测（视频）</a:t>
            </a:r>
            <a:endParaRPr lang="en-US" altLang="zh-CN" dirty="0">
              <a:sym typeface="Google Sans"/>
            </a:endParaRPr>
          </a:p>
        </p:txBody>
      </p:sp>
      <p:sp>
        <p:nvSpPr>
          <p:cNvPr id="3" name="TextBox 2"/>
          <p:cNvSpPr txBox="1"/>
          <p:nvPr/>
        </p:nvSpPr>
        <p:spPr>
          <a:xfrm>
            <a:off x="447869" y="6931471"/>
            <a:ext cx="925253" cy="830997"/>
          </a:xfrm>
          <a:prstGeom prst="rect">
            <a:avLst/>
          </a:prstGeom>
          <a:noFill/>
        </p:spPr>
        <p:txBody>
          <a:bodyPr wrap="none" rtlCol="0">
            <a:spAutoFit/>
          </a:bodyPr>
          <a:lstStyle/>
          <a:p>
            <a:r>
              <a:rPr lang="en-US" altLang="zh-CN" sz="4800" b="1" dirty="0" smtClean="0">
                <a:solidFill>
                  <a:srgbClr val="FF0000"/>
                </a:solidFill>
                <a:latin typeface="Microsoft YaHei" charset="-122"/>
                <a:ea typeface="Microsoft YaHei" charset="-122"/>
                <a:cs typeface="Microsoft YaHei" charset="-122"/>
              </a:rPr>
              <a:t>8x</a:t>
            </a:r>
            <a:endParaRPr lang="en-US" sz="4800" b="1" dirty="0">
              <a:solidFill>
                <a:srgbClr val="FF0000"/>
              </a:solidFill>
              <a:latin typeface="Microsoft YaHei" charset="-122"/>
              <a:ea typeface="Microsoft YaHei" charset="-122"/>
              <a:cs typeface="Microsoft YaHei" charset="-122"/>
            </a:endParaRPr>
          </a:p>
        </p:txBody>
      </p:sp>
      <p:pic>
        <p:nvPicPr>
          <p:cNvPr id="5" name="0_tiny_o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0220" y="1097773"/>
            <a:ext cx="11346025" cy="6429414"/>
          </a:xfrm>
          <a:prstGeom prst="rect">
            <a:avLst/>
          </a:prstGeom>
        </p:spPr>
      </p:pic>
    </p:spTree>
    <p:extLst>
      <p:ext uri="{BB962C8B-B14F-4D97-AF65-F5344CB8AC3E}">
        <p14:creationId xmlns:p14="http://schemas.microsoft.com/office/powerpoint/2010/main" val="11659617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707124" y="3269950"/>
            <a:ext cx="9232743" cy="1900800"/>
          </a:xfrm>
          <a:prstGeom prst="rect">
            <a:avLst/>
          </a:prstGeom>
          <a:noFill/>
          <a:ln>
            <a:noFill/>
          </a:ln>
        </p:spPr>
        <p:txBody>
          <a:bodyPr spcFirstLastPara="1" wrap="square" lIns="91425" tIns="91425" rIns="91425" bIns="91425" anchor="t" anchorCtr="0">
            <a:noAutofit/>
          </a:bodyPr>
          <a:lstStyle/>
          <a:p>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Hello</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4000" dirty="0">
                <a:solidFill>
                  <a:srgbClr val="3C4043"/>
                </a:solidFill>
                <a:latin typeface="Times New Roman" panose="02020603050405020304" pitchFamily="18" charset="0"/>
                <a:ea typeface="Google Sans"/>
                <a:cs typeface="Times New Roman" panose="02020603050405020304" pitchFamily="18" charset="0"/>
                <a:sym typeface="Google Sans"/>
              </a:rPr>
              <a:t>TensorFlow</a:t>
            </a:r>
            <a:r>
              <a:rPr lang="zh-CN" altLang="en-US" sz="4000" dirty="0">
                <a:solidFill>
                  <a:srgbClr val="3C4043"/>
                </a:solidFill>
                <a:latin typeface="Times New Roman" panose="02020603050405020304" pitchFamily="18" charset="0"/>
                <a:ea typeface="Google Sans"/>
                <a:cs typeface="Times New Roman" panose="02020603050405020304" pitchFamily="18" charset="0"/>
                <a:sym typeface="Google Sans"/>
              </a:rPr>
              <a:t>”</a:t>
            </a:r>
          </a:p>
        </p:txBody>
      </p:sp>
      <p:sp>
        <p:nvSpPr>
          <p:cNvPr id="3" name="Rectangle 2">
            <a:extLst>
              <a:ext uri="{FF2B5EF4-FFF2-40B4-BE49-F238E27FC236}">
                <a16:creationId xmlns="" xmlns:a16="http://schemas.microsoft.com/office/drawing/2014/main" id="{0BF149E0-5578-1D43-9E6F-08D5A961B2B2}"/>
              </a:ext>
            </a:extLst>
          </p:cNvPr>
          <p:cNvSpPr/>
          <p:nvPr/>
        </p:nvSpPr>
        <p:spPr>
          <a:xfrm>
            <a:off x="-1" y="0"/>
            <a:ext cx="14630401" cy="8229600"/>
          </a:xfrm>
          <a:prstGeom prst="rect">
            <a:avLst/>
          </a:prstGeom>
          <a:solidFill>
            <a:srgbClr val="27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latin typeface="Times New Roman" panose="02020603050405020304" pitchFamily="18" charset="0"/>
                <a:cs typeface="Times New Roman" panose="02020603050405020304" pitchFamily="18" charset="0"/>
              </a:rPr>
              <a:t>Try</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it</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839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目标检测评估：</a:t>
            </a:r>
            <a:r>
              <a:rPr lang="en-US" altLang="zh-CN" dirty="0">
                <a:sym typeface="Google Sans"/>
              </a:rPr>
              <a:t>Ground</a:t>
            </a:r>
            <a:r>
              <a:rPr lang="zh-CN" altLang="en-US" dirty="0">
                <a:sym typeface="Google Sans"/>
              </a:rPr>
              <a:t> </a:t>
            </a:r>
            <a:r>
              <a:rPr lang="en-US" altLang="zh-CN" dirty="0">
                <a:sym typeface="Google Sans"/>
              </a:rPr>
              <a:t>Truth</a:t>
            </a:r>
          </a:p>
        </p:txBody>
      </p:sp>
      <p:pic>
        <p:nvPicPr>
          <p:cNvPr id="8" name="Picture 7">
            <a:extLst>
              <a:ext uri="{FF2B5EF4-FFF2-40B4-BE49-F238E27FC236}">
                <a16:creationId xmlns="" xmlns:a16="http://schemas.microsoft.com/office/drawing/2014/main" id="{BA915D8F-3131-F54A-B112-252614F7EA2E}"/>
              </a:ext>
            </a:extLst>
          </p:cNvPr>
          <p:cNvPicPr>
            <a:picLocks noChangeAspect="1"/>
          </p:cNvPicPr>
          <p:nvPr/>
        </p:nvPicPr>
        <p:blipFill>
          <a:blip r:embed="rId3"/>
          <a:stretch>
            <a:fillRect/>
          </a:stretch>
        </p:blipFill>
        <p:spPr>
          <a:xfrm>
            <a:off x="5378375" y="2651549"/>
            <a:ext cx="4006177" cy="2991955"/>
          </a:xfrm>
          <a:prstGeom prst="rect">
            <a:avLst/>
          </a:prstGeom>
        </p:spPr>
      </p:pic>
      <p:sp>
        <p:nvSpPr>
          <p:cNvPr id="2" name="Rectangle 1"/>
          <p:cNvSpPr/>
          <p:nvPr/>
        </p:nvSpPr>
        <p:spPr>
          <a:xfrm>
            <a:off x="6621062" y="2895744"/>
            <a:ext cx="1689652" cy="216955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6967553" y="2215518"/>
            <a:ext cx="1918834" cy="610807"/>
          </a:xfrm>
          <a:prstGeom prst="rect">
            <a:avLst/>
          </a:prstGeom>
        </p:spPr>
        <p:txBody>
          <a:bodyPr wrap="square">
            <a:spAutoFit/>
          </a:bodyPr>
          <a:lstStyle/>
          <a:p>
            <a:pPr algn="ctr">
              <a:lnSpc>
                <a:spcPct val="150000"/>
              </a:lnSpc>
            </a:pPr>
            <a:r>
              <a:rPr lang="en-US" altLang="zh-CN" sz="1800" dirty="0" smtClean="0">
                <a:solidFill>
                  <a:srgbClr val="00B050"/>
                </a:solidFill>
                <a:latin typeface="Microsoft YaHei" charset="-122"/>
                <a:ea typeface="Microsoft YaHei" charset="-122"/>
                <a:cs typeface="Microsoft YaHei" charset="-122"/>
              </a:rPr>
              <a:t>Bounding</a:t>
            </a:r>
            <a:r>
              <a:rPr lang="zh-CN" altLang="en-US" sz="1800" dirty="0" smtClean="0">
                <a:solidFill>
                  <a:srgbClr val="00B050"/>
                </a:solidFill>
                <a:latin typeface="Microsoft YaHei" charset="-122"/>
                <a:ea typeface="Microsoft YaHei" charset="-122"/>
                <a:cs typeface="Microsoft YaHei" charset="-122"/>
              </a:rPr>
              <a:t> </a:t>
            </a:r>
            <a:r>
              <a:rPr lang="en-US" altLang="zh-CN" sz="1800" dirty="0" smtClean="0">
                <a:solidFill>
                  <a:srgbClr val="00B050"/>
                </a:solidFill>
                <a:latin typeface="Microsoft YaHei" charset="-122"/>
                <a:ea typeface="Microsoft YaHei" charset="-122"/>
                <a:cs typeface="Microsoft YaHei" charset="-122"/>
              </a:rPr>
              <a:t>Box</a:t>
            </a:r>
            <a:endParaRPr lang="en-US" sz="1800" dirty="0">
              <a:solidFill>
                <a:srgbClr val="00B050"/>
              </a:solidFill>
              <a:latin typeface="Microsoft YaHei" charset="-122"/>
              <a:ea typeface="Microsoft YaHei" charset="-122"/>
              <a:cs typeface="Microsoft YaHei" charset="-122"/>
            </a:endParaRPr>
          </a:p>
        </p:txBody>
      </p:sp>
      <p:sp>
        <p:nvSpPr>
          <p:cNvPr id="17" name="Rectangle 16"/>
          <p:cNvSpPr/>
          <p:nvPr/>
        </p:nvSpPr>
        <p:spPr>
          <a:xfrm>
            <a:off x="6908911" y="2697825"/>
            <a:ext cx="1768558" cy="2169553"/>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p:cNvSpPr/>
          <p:nvPr/>
        </p:nvSpPr>
        <p:spPr>
          <a:xfrm>
            <a:off x="4875656" y="2785269"/>
            <a:ext cx="1918834" cy="610807"/>
          </a:xfrm>
          <a:prstGeom prst="rect">
            <a:avLst/>
          </a:prstGeom>
          <a:ln>
            <a:noFill/>
          </a:ln>
        </p:spPr>
        <p:txBody>
          <a:bodyPr wrap="square">
            <a:spAutoFit/>
          </a:bodyPr>
          <a:lstStyle/>
          <a:p>
            <a:pPr algn="ctr">
              <a:lnSpc>
                <a:spcPct val="150000"/>
              </a:lnSpc>
            </a:pPr>
            <a:r>
              <a:rPr lang="en-US" altLang="zh-CN" sz="1800" dirty="0" smtClean="0">
                <a:solidFill>
                  <a:srgbClr val="FF0000"/>
                </a:solidFill>
                <a:latin typeface="Microsoft YaHei" charset="-122"/>
                <a:ea typeface="Microsoft YaHei" charset="-122"/>
                <a:cs typeface="Microsoft YaHei" charset="-122"/>
              </a:rPr>
              <a:t>Ground</a:t>
            </a:r>
            <a:r>
              <a:rPr lang="zh-CN" altLang="en-US" sz="1800" dirty="0" smtClean="0">
                <a:solidFill>
                  <a:srgbClr val="FF0000"/>
                </a:solidFill>
                <a:latin typeface="Microsoft YaHei" charset="-122"/>
                <a:ea typeface="Microsoft YaHei" charset="-122"/>
                <a:cs typeface="Microsoft YaHei" charset="-122"/>
              </a:rPr>
              <a:t> </a:t>
            </a:r>
            <a:r>
              <a:rPr lang="en-US" altLang="zh-CN" sz="1800" dirty="0" smtClean="0">
                <a:solidFill>
                  <a:srgbClr val="FF0000"/>
                </a:solidFill>
                <a:latin typeface="Microsoft YaHei" charset="-122"/>
                <a:ea typeface="Microsoft YaHei" charset="-122"/>
                <a:cs typeface="Microsoft YaHei" charset="-122"/>
              </a:rPr>
              <a:t>Truth</a:t>
            </a:r>
            <a:endParaRPr lang="en-US" sz="18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1700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目标检测评估：</a:t>
            </a:r>
            <a:r>
              <a:rPr lang="en-US" altLang="zh-CN" dirty="0" smtClean="0">
                <a:sym typeface="Google Sans"/>
              </a:rPr>
              <a:t>Intersection</a:t>
            </a:r>
            <a:r>
              <a:rPr lang="zh-CN" altLang="en-US" dirty="0" smtClean="0">
                <a:sym typeface="Google Sans"/>
              </a:rPr>
              <a:t> </a:t>
            </a:r>
            <a:r>
              <a:rPr lang="en-US" altLang="zh-CN" dirty="0" smtClean="0">
                <a:sym typeface="Google Sans"/>
              </a:rPr>
              <a:t>over</a:t>
            </a:r>
            <a:r>
              <a:rPr lang="zh-CN" altLang="en-US" dirty="0" smtClean="0">
                <a:sym typeface="Google Sans"/>
              </a:rPr>
              <a:t> </a:t>
            </a:r>
            <a:r>
              <a:rPr lang="en-US" altLang="zh-CN" dirty="0">
                <a:sym typeface="Google Sans"/>
              </a:rPr>
              <a:t>Union </a:t>
            </a:r>
            <a:r>
              <a:rPr lang="en-US" altLang="zh-CN" dirty="0" smtClean="0">
                <a:sym typeface="Google Sans"/>
              </a:rPr>
              <a:t>(</a:t>
            </a:r>
            <a:r>
              <a:rPr lang="en-US" altLang="zh-CN" dirty="0" err="1" smtClean="0">
                <a:sym typeface="Google Sans"/>
              </a:rPr>
              <a:t>IoU</a:t>
            </a:r>
            <a:r>
              <a:rPr lang="en-US" altLang="zh-CN" dirty="0">
                <a:sym typeface="Google Sans"/>
              </a:rPr>
              <a:t>)</a:t>
            </a:r>
          </a:p>
        </p:txBody>
      </p:sp>
      <p:pic>
        <p:nvPicPr>
          <p:cNvPr id="8" name="Picture 7">
            <a:extLst>
              <a:ext uri="{FF2B5EF4-FFF2-40B4-BE49-F238E27FC236}">
                <a16:creationId xmlns="" xmlns:a16="http://schemas.microsoft.com/office/drawing/2014/main" id="{BA915D8F-3131-F54A-B112-252614F7EA2E}"/>
              </a:ext>
            </a:extLst>
          </p:cNvPr>
          <p:cNvPicPr>
            <a:picLocks noChangeAspect="1"/>
          </p:cNvPicPr>
          <p:nvPr/>
        </p:nvPicPr>
        <p:blipFill>
          <a:blip r:embed="rId3"/>
          <a:stretch>
            <a:fillRect/>
          </a:stretch>
        </p:blipFill>
        <p:spPr>
          <a:xfrm>
            <a:off x="2392579" y="2800839"/>
            <a:ext cx="4006177" cy="2991955"/>
          </a:xfrm>
          <a:prstGeom prst="rect">
            <a:avLst/>
          </a:prstGeom>
        </p:spPr>
      </p:pic>
      <p:sp>
        <p:nvSpPr>
          <p:cNvPr id="2" name="Rectangle 1"/>
          <p:cNvSpPr/>
          <p:nvPr/>
        </p:nvSpPr>
        <p:spPr>
          <a:xfrm>
            <a:off x="3635266" y="3045034"/>
            <a:ext cx="1689652" cy="216955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3981757" y="2364808"/>
            <a:ext cx="1918834" cy="610807"/>
          </a:xfrm>
          <a:prstGeom prst="rect">
            <a:avLst/>
          </a:prstGeom>
        </p:spPr>
        <p:txBody>
          <a:bodyPr wrap="square">
            <a:spAutoFit/>
          </a:bodyPr>
          <a:lstStyle/>
          <a:p>
            <a:pPr algn="ctr">
              <a:lnSpc>
                <a:spcPct val="150000"/>
              </a:lnSpc>
            </a:pPr>
            <a:r>
              <a:rPr lang="en-US" altLang="zh-CN" sz="1800" dirty="0" smtClean="0">
                <a:solidFill>
                  <a:srgbClr val="00B050"/>
                </a:solidFill>
                <a:latin typeface="Microsoft YaHei" charset="-122"/>
                <a:ea typeface="Microsoft YaHei" charset="-122"/>
                <a:cs typeface="Microsoft YaHei" charset="-122"/>
              </a:rPr>
              <a:t>Bounding</a:t>
            </a:r>
            <a:r>
              <a:rPr lang="zh-CN" altLang="en-US" sz="1800" dirty="0" smtClean="0">
                <a:solidFill>
                  <a:srgbClr val="00B050"/>
                </a:solidFill>
                <a:latin typeface="Microsoft YaHei" charset="-122"/>
                <a:ea typeface="Microsoft YaHei" charset="-122"/>
                <a:cs typeface="Microsoft YaHei" charset="-122"/>
              </a:rPr>
              <a:t> </a:t>
            </a:r>
            <a:r>
              <a:rPr lang="en-US" altLang="zh-CN" sz="1800" dirty="0" smtClean="0">
                <a:solidFill>
                  <a:srgbClr val="00B050"/>
                </a:solidFill>
                <a:latin typeface="Microsoft YaHei" charset="-122"/>
                <a:ea typeface="Microsoft YaHei" charset="-122"/>
                <a:cs typeface="Microsoft YaHei" charset="-122"/>
              </a:rPr>
              <a:t>Box</a:t>
            </a:r>
            <a:endParaRPr lang="en-US" sz="1800" dirty="0">
              <a:solidFill>
                <a:srgbClr val="00B050"/>
              </a:solidFill>
              <a:latin typeface="Microsoft YaHei" charset="-122"/>
              <a:ea typeface="Microsoft YaHei" charset="-122"/>
              <a:cs typeface="Microsoft YaHei" charset="-122"/>
            </a:endParaRPr>
          </a:p>
        </p:txBody>
      </p:sp>
      <p:sp>
        <p:nvSpPr>
          <p:cNvPr id="17" name="Rectangle 16"/>
          <p:cNvSpPr/>
          <p:nvPr/>
        </p:nvSpPr>
        <p:spPr>
          <a:xfrm>
            <a:off x="3923115" y="2847115"/>
            <a:ext cx="1768558" cy="2169553"/>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p:cNvSpPr/>
          <p:nvPr/>
        </p:nvSpPr>
        <p:spPr>
          <a:xfrm>
            <a:off x="1889860" y="2934559"/>
            <a:ext cx="1918834" cy="610807"/>
          </a:xfrm>
          <a:prstGeom prst="rect">
            <a:avLst/>
          </a:prstGeom>
          <a:ln>
            <a:noFill/>
          </a:ln>
        </p:spPr>
        <p:txBody>
          <a:bodyPr wrap="square">
            <a:spAutoFit/>
          </a:bodyPr>
          <a:lstStyle/>
          <a:p>
            <a:pPr algn="ctr">
              <a:lnSpc>
                <a:spcPct val="150000"/>
              </a:lnSpc>
            </a:pPr>
            <a:r>
              <a:rPr lang="en-US" altLang="zh-CN" sz="1800" dirty="0" smtClean="0">
                <a:solidFill>
                  <a:srgbClr val="FF0000"/>
                </a:solidFill>
                <a:latin typeface="Microsoft YaHei" charset="-122"/>
                <a:ea typeface="Microsoft YaHei" charset="-122"/>
                <a:cs typeface="Microsoft YaHei" charset="-122"/>
              </a:rPr>
              <a:t>Ground</a:t>
            </a:r>
            <a:r>
              <a:rPr lang="zh-CN" altLang="en-US" sz="1800" dirty="0" smtClean="0">
                <a:solidFill>
                  <a:srgbClr val="FF0000"/>
                </a:solidFill>
                <a:latin typeface="Microsoft YaHei" charset="-122"/>
                <a:ea typeface="Microsoft YaHei" charset="-122"/>
                <a:cs typeface="Microsoft YaHei" charset="-122"/>
              </a:rPr>
              <a:t> </a:t>
            </a:r>
            <a:r>
              <a:rPr lang="en-US" altLang="zh-CN" sz="1800" dirty="0" smtClean="0">
                <a:solidFill>
                  <a:srgbClr val="FF0000"/>
                </a:solidFill>
                <a:latin typeface="Microsoft YaHei" charset="-122"/>
                <a:ea typeface="Microsoft YaHei" charset="-122"/>
                <a:cs typeface="Microsoft YaHei" charset="-122"/>
              </a:rPr>
              <a:t>Truth</a:t>
            </a:r>
            <a:endParaRPr lang="en-US" sz="1800" dirty="0">
              <a:solidFill>
                <a:srgbClr val="FF0000"/>
              </a:solidFill>
              <a:latin typeface="Microsoft YaHei" charset="-122"/>
              <a:ea typeface="Microsoft YaHei" charset="-122"/>
              <a:cs typeface="Microsoft YaHei" charset="-122"/>
            </a:endParaRPr>
          </a:p>
        </p:txBody>
      </p:sp>
      <p:pic>
        <p:nvPicPr>
          <p:cNvPr id="20" name="Picture 19">
            <a:extLst>
              <a:ext uri="{FF2B5EF4-FFF2-40B4-BE49-F238E27FC236}">
                <a16:creationId xmlns="" xmlns:a16="http://schemas.microsoft.com/office/drawing/2014/main" id="{BA915D8F-3131-F54A-B112-252614F7EA2E}"/>
              </a:ext>
            </a:extLst>
          </p:cNvPr>
          <p:cNvPicPr>
            <a:picLocks noChangeAspect="1"/>
          </p:cNvPicPr>
          <p:nvPr/>
        </p:nvPicPr>
        <p:blipFill>
          <a:blip r:embed="rId3"/>
          <a:stretch>
            <a:fillRect/>
          </a:stretch>
        </p:blipFill>
        <p:spPr>
          <a:xfrm>
            <a:off x="7724928" y="2800839"/>
            <a:ext cx="4006177" cy="2991955"/>
          </a:xfrm>
          <a:prstGeom prst="rect">
            <a:avLst/>
          </a:prstGeom>
        </p:spPr>
      </p:pic>
      <p:sp>
        <p:nvSpPr>
          <p:cNvPr id="21" name="Rectangle 20"/>
          <p:cNvSpPr/>
          <p:nvPr/>
        </p:nvSpPr>
        <p:spPr>
          <a:xfrm>
            <a:off x="8967615" y="3045034"/>
            <a:ext cx="1689652" cy="216955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p:cNvSpPr/>
          <p:nvPr/>
        </p:nvSpPr>
        <p:spPr>
          <a:xfrm>
            <a:off x="9314106" y="2364808"/>
            <a:ext cx="1918834" cy="610807"/>
          </a:xfrm>
          <a:prstGeom prst="rect">
            <a:avLst/>
          </a:prstGeom>
        </p:spPr>
        <p:txBody>
          <a:bodyPr wrap="square">
            <a:spAutoFit/>
          </a:bodyPr>
          <a:lstStyle/>
          <a:p>
            <a:pPr algn="ctr">
              <a:lnSpc>
                <a:spcPct val="150000"/>
              </a:lnSpc>
            </a:pPr>
            <a:r>
              <a:rPr lang="en-US" altLang="zh-CN" sz="1800" dirty="0" smtClean="0">
                <a:solidFill>
                  <a:srgbClr val="00B050"/>
                </a:solidFill>
                <a:latin typeface="Microsoft YaHei" charset="-122"/>
                <a:ea typeface="Microsoft YaHei" charset="-122"/>
                <a:cs typeface="Microsoft YaHei" charset="-122"/>
              </a:rPr>
              <a:t>Bounding</a:t>
            </a:r>
            <a:r>
              <a:rPr lang="zh-CN" altLang="en-US" sz="1800" dirty="0" smtClean="0">
                <a:solidFill>
                  <a:srgbClr val="00B050"/>
                </a:solidFill>
                <a:latin typeface="Microsoft YaHei" charset="-122"/>
                <a:ea typeface="Microsoft YaHei" charset="-122"/>
                <a:cs typeface="Microsoft YaHei" charset="-122"/>
              </a:rPr>
              <a:t> </a:t>
            </a:r>
            <a:r>
              <a:rPr lang="en-US" altLang="zh-CN" sz="1800" dirty="0" smtClean="0">
                <a:solidFill>
                  <a:srgbClr val="00B050"/>
                </a:solidFill>
                <a:latin typeface="Microsoft YaHei" charset="-122"/>
                <a:ea typeface="Microsoft YaHei" charset="-122"/>
                <a:cs typeface="Microsoft YaHei" charset="-122"/>
              </a:rPr>
              <a:t>Box</a:t>
            </a:r>
            <a:endParaRPr lang="en-US" sz="1800" dirty="0">
              <a:solidFill>
                <a:srgbClr val="00B050"/>
              </a:solidFill>
              <a:latin typeface="Microsoft YaHei" charset="-122"/>
              <a:ea typeface="Microsoft YaHei" charset="-122"/>
              <a:cs typeface="Microsoft YaHei" charset="-122"/>
            </a:endParaRPr>
          </a:p>
        </p:txBody>
      </p:sp>
      <p:sp>
        <p:nvSpPr>
          <p:cNvPr id="23" name="Rectangle 22"/>
          <p:cNvSpPr/>
          <p:nvPr/>
        </p:nvSpPr>
        <p:spPr>
          <a:xfrm>
            <a:off x="9255464" y="2847115"/>
            <a:ext cx="1768558" cy="2169553"/>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p:cNvSpPr/>
          <p:nvPr/>
        </p:nvSpPr>
        <p:spPr>
          <a:xfrm>
            <a:off x="7222209" y="2934559"/>
            <a:ext cx="1918834" cy="610807"/>
          </a:xfrm>
          <a:prstGeom prst="rect">
            <a:avLst/>
          </a:prstGeom>
          <a:ln>
            <a:noFill/>
          </a:ln>
        </p:spPr>
        <p:txBody>
          <a:bodyPr wrap="square">
            <a:spAutoFit/>
          </a:bodyPr>
          <a:lstStyle/>
          <a:p>
            <a:pPr algn="ctr">
              <a:lnSpc>
                <a:spcPct val="150000"/>
              </a:lnSpc>
            </a:pPr>
            <a:r>
              <a:rPr lang="en-US" altLang="zh-CN" sz="1800" dirty="0" smtClean="0">
                <a:solidFill>
                  <a:srgbClr val="FF0000"/>
                </a:solidFill>
                <a:latin typeface="Microsoft YaHei" charset="-122"/>
                <a:ea typeface="Microsoft YaHei" charset="-122"/>
                <a:cs typeface="Microsoft YaHei" charset="-122"/>
              </a:rPr>
              <a:t>Ground</a:t>
            </a:r>
            <a:r>
              <a:rPr lang="zh-CN" altLang="en-US" sz="1800" dirty="0" smtClean="0">
                <a:solidFill>
                  <a:srgbClr val="FF0000"/>
                </a:solidFill>
                <a:latin typeface="Microsoft YaHei" charset="-122"/>
                <a:ea typeface="Microsoft YaHei" charset="-122"/>
                <a:cs typeface="Microsoft YaHei" charset="-122"/>
              </a:rPr>
              <a:t> </a:t>
            </a:r>
            <a:r>
              <a:rPr lang="en-US" altLang="zh-CN" sz="1800" dirty="0" smtClean="0">
                <a:solidFill>
                  <a:srgbClr val="FF0000"/>
                </a:solidFill>
                <a:latin typeface="Microsoft YaHei" charset="-122"/>
                <a:ea typeface="Microsoft YaHei" charset="-122"/>
                <a:cs typeface="Microsoft YaHei" charset="-122"/>
              </a:rPr>
              <a:t>Truth</a:t>
            </a:r>
            <a:endParaRPr lang="en-US" sz="1800" dirty="0">
              <a:solidFill>
                <a:srgbClr val="FF0000"/>
              </a:solidFill>
              <a:latin typeface="Microsoft YaHei" charset="-122"/>
              <a:ea typeface="Microsoft YaHei" charset="-122"/>
              <a:cs typeface="Microsoft YaHei" charset="-122"/>
            </a:endParaRPr>
          </a:p>
        </p:txBody>
      </p:sp>
      <p:sp>
        <p:nvSpPr>
          <p:cNvPr id="25" name="Rectangle 24"/>
          <p:cNvSpPr/>
          <p:nvPr/>
        </p:nvSpPr>
        <p:spPr>
          <a:xfrm>
            <a:off x="9255464" y="3045034"/>
            <a:ext cx="1401803" cy="1971634"/>
          </a:xfrm>
          <a:prstGeom prst="rect">
            <a:avLst/>
          </a:prstGeom>
          <a:solidFill>
            <a:schemeClr val="accent2">
              <a:alpha val="61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6" name="Straight Arrow Connector 15"/>
          <p:cNvCxnSpPr/>
          <p:nvPr/>
        </p:nvCxnSpPr>
        <p:spPr>
          <a:xfrm flipH="1" flipV="1">
            <a:off x="10603872" y="3974841"/>
            <a:ext cx="2500605" cy="7245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2438059" y="4107680"/>
            <a:ext cx="1918834" cy="458908"/>
          </a:xfrm>
          <a:prstGeom prst="rect">
            <a:avLst/>
          </a:prstGeom>
        </p:spPr>
        <p:txBody>
          <a:bodyPr wrap="square">
            <a:spAutoFit/>
          </a:bodyPr>
          <a:lstStyle/>
          <a:p>
            <a:pPr algn="ctr">
              <a:lnSpc>
                <a:spcPct val="150000"/>
              </a:lnSpc>
            </a:pPr>
            <a:r>
              <a:rPr lang="en-US" altLang="zh-CN" sz="1800" dirty="0" smtClean="0">
                <a:solidFill>
                  <a:schemeClr val="tx1"/>
                </a:solidFill>
                <a:latin typeface="Microsoft YaHei" charset="-122"/>
                <a:ea typeface="Microsoft YaHei" charset="-122"/>
                <a:cs typeface="Microsoft YaHei" charset="-122"/>
              </a:rPr>
              <a:t>Intersection</a:t>
            </a:r>
            <a:endParaRPr lang="en-US" sz="1800" dirty="0">
              <a:solidFill>
                <a:schemeClr val="tx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5092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目标检测评估：</a:t>
            </a:r>
            <a:r>
              <a:rPr lang="en-US" altLang="zh-CN" dirty="0" smtClean="0">
                <a:sym typeface="Google Sans"/>
              </a:rPr>
              <a:t>Intersection</a:t>
            </a:r>
            <a:r>
              <a:rPr lang="zh-CN" altLang="en-US" dirty="0" smtClean="0">
                <a:sym typeface="Google Sans"/>
              </a:rPr>
              <a:t> </a:t>
            </a:r>
            <a:r>
              <a:rPr lang="en-US" altLang="zh-CN" dirty="0" smtClean="0">
                <a:sym typeface="Google Sans"/>
              </a:rPr>
              <a:t>over</a:t>
            </a:r>
            <a:r>
              <a:rPr lang="zh-CN" altLang="en-US" dirty="0" smtClean="0">
                <a:sym typeface="Google Sans"/>
              </a:rPr>
              <a:t> </a:t>
            </a:r>
            <a:r>
              <a:rPr lang="en-US" altLang="zh-CN" dirty="0">
                <a:sym typeface="Google Sans"/>
              </a:rPr>
              <a:t>Union </a:t>
            </a:r>
            <a:r>
              <a:rPr lang="en-US" altLang="zh-CN" dirty="0" smtClean="0">
                <a:sym typeface="Google Sans"/>
              </a:rPr>
              <a:t>(</a:t>
            </a:r>
            <a:r>
              <a:rPr lang="en-US" altLang="zh-CN" dirty="0" err="1" smtClean="0">
                <a:sym typeface="Google Sans"/>
              </a:rPr>
              <a:t>IoU</a:t>
            </a:r>
            <a:r>
              <a:rPr lang="en-US" altLang="zh-CN" dirty="0">
                <a:sym typeface="Google Sans"/>
              </a:rPr>
              <a:t>)</a:t>
            </a:r>
          </a:p>
        </p:txBody>
      </p:sp>
      <p:sp>
        <p:nvSpPr>
          <p:cNvPr id="21" name="Rectangle 20"/>
          <p:cNvSpPr/>
          <p:nvPr/>
        </p:nvSpPr>
        <p:spPr>
          <a:xfrm>
            <a:off x="8206802" y="2111973"/>
            <a:ext cx="1689652" cy="216955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p:cNvSpPr/>
          <p:nvPr/>
        </p:nvSpPr>
        <p:spPr>
          <a:xfrm>
            <a:off x="8553293" y="1431747"/>
            <a:ext cx="1918834" cy="610807"/>
          </a:xfrm>
          <a:prstGeom prst="rect">
            <a:avLst/>
          </a:prstGeom>
        </p:spPr>
        <p:txBody>
          <a:bodyPr wrap="square">
            <a:spAutoFit/>
          </a:bodyPr>
          <a:lstStyle/>
          <a:p>
            <a:pPr algn="ctr">
              <a:lnSpc>
                <a:spcPct val="150000"/>
              </a:lnSpc>
            </a:pPr>
            <a:r>
              <a:rPr lang="en-US" altLang="zh-CN" sz="1800" dirty="0" smtClean="0">
                <a:solidFill>
                  <a:srgbClr val="00B050"/>
                </a:solidFill>
                <a:latin typeface="Microsoft YaHei" charset="-122"/>
                <a:ea typeface="Microsoft YaHei" charset="-122"/>
                <a:cs typeface="Microsoft YaHei" charset="-122"/>
              </a:rPr>
              <a:t>Bounding</a:t>
            </a:r>
            <a:r>
              <a:rPr lang="zh-CN" altLang="en-US" sz="1800" dirty="0" smtClean="0">
                <a:solidFill>
                  <a:srgbClr val="00B050"/>
                </a:solidFill>
                <a:latin typeface="Microsoft YaHei" charset="-122"/>
                <a:ea typeface="Microsoft YaHei" charset="-122"/>
                <a:cs typeface="Microsoft YaHei" charset="-122"/>
              </a:rPr>
              <a:t> </a:t>
            </a:r>
            <a:r>
              <a:rPr lang="en-US" altLang="zh-CN" sz="1800" dirty="0" smtClean="0">
                <a:solidFill>
                  <a:srgbClr val="00B050"/>
                </a:solidFill>
                <a:latin typeface="Microsoft YaHei" charset="-122"/>
                <a:ea typeface="Microsoft YaHei" charset="-122"/>
                <a:cs typeface="Microsoft YaHei" charset="-122"/>
              </a:rPr>
              <a:t>Box</a:t>
            </a:r>
            <a:endParaRPr lang="en-US" sz="1800" dirty="0">
              <a:solidFill>
                <a:srgbClr val="00B050"/>
              </a:solidFill>
              <a:latin typeface="Microsoft YaHei" charset="-122"/>
              <a:ea typeface="Microsoft YaHei" charset="-122"/>
              <a:cs typeface="Microsoft YaHei" charset="-122"/>
            </a:endParaRPr>
          </a:p>
        </p:txBody>
      </p:sp>
      <p:sp>
        <p:nvSpPr>
          <p:cNvPr id="23" name="Rectangle 22"/>
          <p:cNvSpPr/>
          <p:nvPr/>
        </p:nvSpPr>
        <p:spPr>
          <a:xfrm>
            <a:off x="8494651" y="1914054"/>
            <a:ext cx="1768558" cy="2169553"/>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p:cNvSpPr/>
          <p:nvPr/>
        </p:nvSpPr>
        <p:spPr>
          <a:xfrm>
            <a:off x="6461396" y="2001498"/>
            <a:ext cx="1918834" cy="610807"/>
          </a:xfrm>
          <a:prstGeom prst="rect">
            <a:avLst/>
          </a:prstGeom>
          <a:ln>
            <a:noFill/>
          </a:ln>
        </p:spPr>
        <p:txBody>
          <a:bodyPr wrap="square">
            <a:spAutoFit/>
          </a:bodyPr>
          <a:lstStyle/>
          <a:p>
            <a:pPr algn="ctr">
              <a:lnSpc>
                <a:spcPct val="150000"/>
              </a:lnSpc>
            </a:pPr>
            <a:r>
              <a:rPr lang="en-US" altLang="zh-CN" sz="1800" dirty="0" smtClean="0">
                <a:solidFill>
                  <a:srgbClr val="FF0000"/>
                </a:solidFill>
                <a:latin typeface="Microsoft YaHei" charset="-122"/>
                <a:ea typeface="Microsoft YaHei" charset="-122"/>
                <a:cs typeface="Microsoft YaHei" charset="-122"/>
              </a:rPr>
              <a:t>Ground</a:t>
            </a:r>
            <a:r>
              <a:rPr lang="zh-CN" altLang="en-US" sz="1800" dirty="0" smtClean="0">
                <a:solidFill>
                  <a:srgbClr val="FF0000"/>
                </a:solidFill>
                <a:latin typeface="Microsoft YaHei" charset="-122"/>
                <a:ea typeface="Microsoft YaHei" charset="-122"/>
                <a:cs typeface="Microsoft YaHei" charset="-122"/>
              </a:rPr>
              <a:t> </a:t>
            </a:r>
            <a:r>
              <a:rPr lang="en-US" altLang="zh-CN" sz="1800" dirty="0" smtClean="0">
                <a:solidFill>
                  <a:srgbClr val="FF0000"/>
                </a:solidFill>
                <a:latin typeface="Microsoft YaHei" charset="-122"/>
                <a:ea typeface="Microsoft YaHei" charset="-122"/>
                <a:cs typeface="Microsoft YaHei" charset="-122"/>
              </a:rPr>
              <a:t>Truth</a:t>
            </a:r>
            <a:endParaRPr lang="en-US" sz="1800" dirty="0">
              <a:solidFill>
                <a:srgbClr val="FF0000"/>
              </a:solidFill>
              <a:latin typeface="Microsoft YaHei" charset="-122"/>
              <a:ea typeface="Microsoft YaHei" charset="-122"/>
              <a:cs typeface="Microsoft YaHei" charset="-122"/>
            </a:endParaRPr>
          </a:p>
        </p:txBody>
      </p:sp>
      <p:sp>
        <p:nvSpPr>
          <p:cNvPr id="25" name="Rectangle 24"/>
          <p:cNvSpPr/>
          <p:nvPr/>
        </p:nvSpPr>
        <p:spPr>
          <a:xfrm>
            <a:off x="8494651" y="2111973"/>
            <a:ext cx="1401803" cy="1971634"/>
          </a:xfrm>
          <a:prstGeom prst="rect">
            <a:avLst/>
          </a:prstGeom>
          <a:solidFill>
            <a:schemeClr val="accent2">
              <a:alpha val="61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p:cNvSpPr/>
              <p:nvPr/>
            </p:nvSpPr>
            <p:spPr>
              <a:xfrm>
                <a:off x="2443572" y="3730572"/>
                <a:ext cx="3962047" cy="1302601"/>
              </a:xfrm>
              <a:prstGeom prst="rect">
                <a:avLst/>
              </a:prstGeom>
            </p:spPr>
            <p:txBody>
              <a:bodyPr wrap="square">
                <a:spAutoFit/>
              </a:bodyPr>
              <a:lstStyle/>
              <a:p>
                <a:pPr algn="ctr">
                  <a:lnSpc>
                    <a:spcPct val="150000"/>
                  </a:lnSpc>
                </a:pPr>
                <a14:m>
                  <m:oMathPara xmlns:m="http://schemas.openxmlformats.org/officeDocument/2006/math">
                    <m:oMathParaPr>
                      <m:jc m:val="center"/>
                    </m:oMathParaPr>
                    <m:oMath xmlns:m="http://schemas.openxmlformats.org/officeDocument/2006/math">
                      <m:r>
                        <a:rPr lang="en-US" altLang="zh-CN" sz="2800" b="0" i="1" smtClean="0">
                          <a:solidFill>
                            <a:schemeClr val="tx1"/>
                          </a:solidFill>
                          <a:latin typeface="Cambria Math" charset="0"/>
                          <a:ea typeface="Microsoft YaHei" charset="-122"/>
                          <a:cs typeface="Microsoft YaHei" charset="-122"/>
                        </a:rPr>
                        <m:t>𝐼𝑜𝑈</m:t>
                      </m:r>
                      <m:r>
                        <a:rPr lang="en-US" altLang="zh-CN" sz="2800" b="0" i="1" smtClean="0">
                          <a:solidFill>
                            <a:schemeClr val="tx1"/>
                          </a:solidFill>
                          <a:latin typeface="Cambria Math" charset="0"/>
                          <a:ea typeface="Microsoft YaHei" charset="-122"/>
                          <a:cs typeface="Microsoft YaHei" charset="-122"/>
                        </a:rPr>
                        <m:t>=</m:t>
                      </m:r>
                      <m:f>
                        <m:fPr>
                          <m:ctrlPr>
                            <a:rPr lang="en-US" altLang="zh-CN" sz="2800" b="0" i="1" smtClean="0">
                              <a:solidFill>
                                <a:schemeClr val="tx1"/>
                              </a:solidFill>
                              <a:latin typeface="Cambria Math" charset="0"/>
                              <a:ea typeface="Microsoft YaHei" charset="-122"/>
                              <a:cs typeface="Microsoft YaHei" charset="-122"/>
                            </a:rPr>
                          </m:ctrlPr>
                        </m:fPr>
                        <m:num>
                          <m:r>
                            <a:rPr lang="en-US" altLang="zh-CN" sz="2800" b="0" i="1" smtClean="0">
                              <a:solidFill>
                                <a:schemeClr val="tx1"/>
                              </a:solidFill>
                              <a:latin typeface="Cambria Math" charset="0"/>
                              <a:ea typeface="Microsoft YaHei" charset="-122"/>
                              <a:cs typeface="Microsoft YaHei" charset="-122"/>
                            </a:rPr>
                            <m:t>𝐼𝑛𝑡𝑒𝑟𝑠𝑒𝑐𝑡𝑖𝑜𝑛</m:t>
                          </m:r>
                          <m:r>
                            <a:rPr lang="zh-CN" altLang="en-US" sz="2800" b="0" i="1" smtClean="0">
                              <a:solidFill>
                                <a:schemeClr val="tx1"/>
                              </a:solidFill>
                              <a:latin typeface="Cambria Math" charset="0"/>
                              <a:ea typeface="Microsoft YaHei" charset="-122"/>
                              <a:cs typeface="Microsoft YaHei" charset="-122"/>
                            </a:rPr>
                            <m:t> </m:t>
                          </m:r>
                        </m:num>
                        <m:den>
                          <m:r>
                            <a:rPr lang="en-US" altLang="zh-CN" sz="2800" i="1">
                              <a:solidFill>
                                <a:schemeClr val="tx1"/>
                              </a:solidFill>
                              <a:latin typeface="Cambria Math" charset="0"/>
                              <a:ea typeface="Microsoft YaHei" charset="-122"/>
                              <a:cs typeface="Microsoft YaHei" charset="-122"/>
                            </a:rPr>
                            <m:t>𝑈𝑛𝑖𝑜𝑛</m:t>
                          </m:r>
                          <m:r>
                            <a:rPr lang="zh-CN" altLang="en-US" sz="2800" i="1">
                              <a:solidFill>
                                <a:schemeClr val="tx1"/>
                              </a:solidFill>
                              <a:latin typeface="Cambria Math" charset="0"/>
                              <a:ea typeface="Microsoft YaHei" charset="-122"/>
                              <a:cs typeface="Microsoft YaHei" charset="-122"/>
                            </a:rPr>
                            <m:t> </m:t>
                          </m:r>
                        </m:den>
                      </m:f>
                      <m:r>
                        <a:rPr lang="en-US" altLang="zh-CN" sz="2800" b="0" i="1" smtClean="0">
                          <a:solidFill>
                            <a:schemeClr val="tx1"/>
                          </a:solidFill>
                          <a:latin typeface="Cambria Math" charset="0"/>
                          <a:ea typeface="Microsoft YaHei" charset="-122"/>
                          <a:cs typeface="Microsoft YaHei" charset="-122"/>
                        </a:rPr>
                        <m:t>=</m:t>
                      </m:r>
                    </m:oMath>
                  </m:oMathPara>
                </a14:m>
                <a:endParaRPr lang="en-US" altLang="zh-CN" sz="2800" b="0" dirty="0" smtClean="0">
                  <a:solidFill>
                    <a:schemeClr val="tx1"/>
                  </a:solidFill>
                  <a:latin typeface="Microsoft YaHei" charset="-122"/>
                  <a:ea typeface="Microsoft YaHei" charset="-122"/>
                  <a:cs typeface="Microsoft YaHei" charset="-122"/>
                </a:endParaRPr>
              </a:p>
            </p:txBody>
          </p:sp>
        </mc:Choice>
        <mc:Fallback xmlns="">
          <p:sp>
            <p:nvSpPr>
              <p:cNvPr id="16" name="Rectangle 15"/>
              <p:cNvSpPr>
                <a:spLocks noRot="1" noChangeAspect="1" noMove="1" noResize="1" noEditPoints="1" noAdjustHandles="1" noChangeArrowheads="1" noChangeShapeType="1" noTextEdit="1"/>
              </p:cNvSpPr>
              <p:nvPr/>
            </p:nvSpPr>
            <p:spPr>
              <a:xfrm>
                <a:off x="2443572" y="3730572"/>
                <a:ext cx="3962047" cy="1302601"/>
              </a:xfrm>
              <a:prstGeom prst="rect">
                <a:avLst/>
              </a:prstGeom>
              <a:blipFill rotWithShape="0">
                <a:blip r:embed="rId3"/>
                <a:stretch>
                  <a:fillRect/>
                </a:stretch>
              </a:blipFill>
            </p:spPr>
            <p:txBody>
              <a:bodyPr/>
              <a:lstStyle/>
              <a:p>
                <a:r>
                  <a:rPr lang="en-US">
                    <a:noFill/>
                  </a:rPr>
                  <a:t> </a:t>
                </a:r>
              </a:p>
            </p:txBody>
          </p:sp>
        </mc:Fallback>
      </mc:AlternateContent>
      <p:sp>
        <p:nvSpPr>
          <p:cNvPr id="18" name="Rectangle 17"/>
          <p:cNvSpPr/>
          <p:nvPr/>
        </p:nvSpPr>
        <p:spPr>
          <a:xfrm>
            <a:off x="8265444" y="5097807"/>
            <a:ext cx="1689652" cy="216955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p:cNvSpPr/>
          <p:nvPr/>
        </p:nvSpPr>
        <p:spPr>
          <a:xfrm>
            <a:off x="8611935" y="4417581"/>
            <a:ext cx="1918834" cy="610807"/>
          </a:xfrm>
          <a:prstGeom prst="rect">
            <a:avLst/>
          </a:prstGeom>
        </p:spPr>
        <p:txBody>
          <a:bodyPr wrap="square">
            <a:spAutoFit/>
          </a:bodyPr>
          <a:lstStyle/>
          <a:p>
            <a:pPr algn="ctr">
              <a:lnSpc>
                <a:spcPct val="150000"/>
              </a:lnSpc>
            </a:pPr>
            <a:r>
              <a:rPr lang="en-US" altLang="zh-CN" sz="1800" dirty="0" smtClean="0">
                <a:solidFill>
                  <a:srgbClr val="00B050"/>
                </a:solidFill>
                <a:latin typeface="Microsoft YaHei" charset="-122"/>
                <a:ea typeface="Microsoft YaHei" charset="-122"/>
                <a:cs typeface="Microsoft YaHei" charset="-122"/>
              </a:rPr>
              <a:t>Bounding</a:t>
            </a:r>
            <a:r>
              <a:rPr lang="zh-CN" altLang="en-US" sz="1800" dirty="0" smtClean="0">
                <a:solidFill>
                  <a:srgbClr val="00B050"/>
                </a:solidFill>
                <a:latin typeface="Microsoft YaHei" charset="-122"/>
                <a:ea typeface="Microsoft YaHei" charset="-122"/>
                <a:cs typeface="Microsoft YaHei" charset="-122"/>
              </a:rPr>
              <a:t> </a:t>
            </a:r>
            <a:r>
              <a:rPr lang="en-US" altLang="zh-CN" sz="1800" dirty="0" smtClean="0">
                <a:solidFill>
                  <a:srgbClr val="00B050"/>
                </a:solidFill>
                <a:latin typeface="Microsoft YaHei" charset="-122"/>
                <a:ea typeface="Microsoft YaHei" charset="-122"/>
                <a:cs typeface="Microsoft YaHei" charset="-122"/>
              </a:rPr>
              <a:t>Box</a:t>
            </a:r>
            <a:endParaRPr lang="en-US" sz="1800" dirty="0">
              <a:solidFill>
                <a:srgbClr val="00B050"/>
              </a:solidFill>
              <a:latin typeface="Microsoft YaHei" charset="-122"/>
              <a:ea typeface="Microsoft YaHei" charset="-122"/>
              <a:cs typeface="Microsoft YaHei" charset="-122"/>
            </a:endParaRPr>
          </a:p>
        </p:txBody>
      </p:sp>
      <p:sp>
        <p:nvSpPr>
          <p:cNvPr id="29" name="Rectangle 28"/>
          <p:cNvSpPr/>
          <p:nvPr/>
        </p:nvSpPr>
        <p:spPr>
          <a:xfrm>
            <a:off x="8553293" y="4899888"/>
            <a:ext cx="1768558" cy="2169553"/>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p:cNvSpPr/>
          <p:nvPr/>
        </p:nvSpPr>
        <p:spPr>
          <a:xfrm>
            <a:off x="6520038" y="4987332"/>
            <a:ext cx="1918834" cy="610807"/>
          </a:xfrm>
          <a:prstGeom prst="rect">
            <a:avLst/>
          </a:prstGeom>
          <a:ln>
            <a:noFill/>
          </a:ln>
        </p:spPr>
        <p:txBody>
          <a:bodyPr wrap="square">
            <a:spAutoFit/>
          </a:bodyPr>
          <a:lstStyle/>
          <a:p>
            <a:pPr algn="ctr">
              <a:lnSpc>
                <a:spcPct val="150000"/>
              </a:lnSpc>
            </a:pPr>
            <a:r>
              <a:rPr lang="en-US" altLang="zh-CN" sz="1800" dirty="0" smtClean="0">
                <a:solidFill>
                  <a:srgbClr val="FF0000"/>
                </a:solidFill>
                <a:latin typeface="Microsoft YaHei" charset="-122"/>
                <a:ea typeface="Microsoft YaHei" charset="-122"/>
                <a:cs typeface="Microsoft YaHei" charset="-122"/>
              </a:rPr>
              <a:t>Ground</a:t>
            </a:r>
            <a:r>
              <a:rPr lang="zh-CN" altLang="en-US" sz="1800" dirty="0" smtClean="0">
                <a:solidFill>
                  <a:srgbClr val="FF0000"/>
                </a:solidFill>
                <a:latin typeface="Microsoft YaHei" charset="-122"/>
                <a:ea typeface="Microsoft YaHei" charset="-122"/>
                <a:cs typeface="Microsoft YaHei" charset="-122"/>
              </a:rPr>
              <a:t> </a:t>
            </a:r>
            <a:r>
              <a:rPr lang="en-US" altLang="zh-CN" sz="1800" dirty="0" smtClean="0">
                <a:solidFill>
                  <a:srgbClr val="FF0000"/>
                </a:solidFill>
                <a:latin typeface="Microsoft YaHei" charset="-122"/>
                <a:ea typeface="Microsoft YaHei" charset="-122"/>
                <a:cs typeface="Microsoft YaHei" charset="-122"/>
              </a:rPr>
              <a:t>Truth</a:t>
            </a:r>
            <a:endParaRPr lang="en-US" sz="1800" dirty="0">
              <a:solidFill>
                <a:srgbClr val="FF0000"/>
              </a:solidFill>
              <a:latin typeface="Microsoft YaHei" charset="-122"/>
              <a:ea typeface="Microsoft YaHei" charset="-122"/>
              <a:cs typeface="Microsoft YaHei" charset="-122"/>
            </a:endParaRPr>
          </a:p>
        </p:txBody>
      </p:sp>
      <p:sp>
        <p:nvSpPr>
          <p:cNvPr id="31" name="Rectangle 30"/>
          <p:cNvSpPr/>
          <p:nvPr/>
        </p:nvSpPr>
        <p:spPr>
          <a:xfrm>
            <a:off x="8265445" y="5097806"/>
            <a:ext cx="1689652" cy="2169553"/>
          </a:xfrm>
          <a:prstGeom prst="rect">
            <a:avLst/>
          </a:prstGeom>
          <a:solidFill>
            <a:schemeClr val="accent2">
              <a:alpha val="61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Rectangle 31"/>
          <p:cNvSpPr/>
          <p:nvPr/>
        </p:nvSpPr>
        <p:spPr>
          <a:xfrm>
            <a:off x="8553291" y="4899887"/>
            <a:ext cx="1768559" cy="2169553"/>
          </a:xfrm>
          <a:prstGeom prst="rect">
            <a:avLst/>
          </a:prstGeom>
          <a:solidFill>
            <a:schemeClr val="accent2">
              <a:alpha val="61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6461396" y="4529547"/>
            <a:ext cx="44554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698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1229445" cy="706489"/>
          </a:xfrm>
          <a:prstGeom prst="rect">
            <a:avLst/>
          </a:prstGeom>
          <a:noFill/>
          <a:ln>
            <a:noFill/>
          </a:ln>
        </p:spPr>
        <p:txBody>
          <a:bodyPr spcFirstLastPara="1" wrap="square" lIns="76188" tIns="76188" rIns="76188" bIns="76188" anchor="t" anchorCtr="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indent="0" defTabSz="914400" fontAlgn="auto" latinLnBrk="0" hangingPunct="0">
              <a:buClrTx/>
              <a:buSzTx/>
              <a:buFontTx/>
              <a:buNone/>
              <a:defRPr kumimoji="0" sz="2800" spc="0" normalizeH="0" baseline="0">
                <a:ln>
                  <a:noFill/>
                </a:ln>
                <a:solidFill>
                  <a:srgbClr val="5F5F5F"/>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a:defRPr>
            </a:lvl1pPr>
            <a:lvl2pPr marL="0" indent="457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indent="914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indent="1371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indent="18288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indent="22860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indent="27432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indent="32004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indent="3657600" defTabSz="914400" fontAlgn="auto" latinLnBrk="0" hangingPunct="0">
              <a:buClrTx/>
              <a:buSzTx/>
              <a:buFontTx/>
              <a:buNone/>
              <a:defRPr kumimoji="0" sz="1800"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a:lstStyle>
          <a:p>
            <a:r>
              <a:rPr lang="zh-CN" altLang="en-US" dirty="0" smtClean="0">
                <a:sym typeface="Google Sans"/>
              </a:rPr>
              <a:t>目标检测评估：</a:t>
            </a:r>
            <a:r>
              <a:rPr lang="en-US" altLang="zh-CN" dirty="0" smtClean="0">
                <a:sym typeface="Google Sans"/>
              </a:rPr>
              <a:t>mean</a:t>
            </a:r>
            <a:r>
              <a:rPr lang="zh-CN" altLang="en-US" dirty="0" smtClean="0">
                <a:sym typeface="Google Sans"/>
              </a:rPr>
              <a:t> </a:t>
            </a:r>
            <a:r>
              <a:rPr lang="en-US" altLang="zh-CN" dirty="0" smtClean="0">
                <a:sym typeface="Google Sans"/>
              </a:rPr>
              <a:t>Average</a:t>
            </a:r>
            <a:r>
              <a:rPr lang="zh-CN" altLang="en-US" dirty="0" smtClean="0">
                <a:sym typeface="Google Sans"/>
              </a:rPr>
              <a:t> </a:t>
            </a:r>
            <a:r>
              <a:rPr lang="en-US" altLang="zh-CN" dirty="0" smtClean="0">
                <a:sym typeface="Google Sans"/>
              </a:rPr>
              <a:t>Precision</a:t>
            </a:r>
            <a:r>
              <a:rPr lang="zh-CN" altLang="en-US" dirty="0" smtClean="0">
                <a:sym typeface="Google Sans"/>
              </a:rPr>
              <a:t>（</a:t>
            </a:r>
            <a:r>
              <a:rPr lang="en-US" altLang="zh-CN" dirty="0" err="1" smtClean="0">
                <a:sym typeface="Google Sans"/>
              </a:rPr>
              <a:t>mAP</a:t>
            </a:r>
            <a:r>
              <a:rPr lang="zh-CN" altLang="en-US" dirty="0" smtClean="0">
                <a:sym typeface="Google Sans"/>
              </a:rPr>
              <a:t>）</a:t>
            </a:r>
            <a:endParaRPr lang="en-US" altLang="zh-CN" dirty="0">
              <a:sym typeface="Google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1361" b="4927"/>
          <a:stretch/>
        </p:blipFill>
        <p:spPr>
          <a:xfrm>
            <a:off x="355600" y="1810140"/>
            <a:ext cx="13919200" cy="5691672"/>
          </a:xfrm>
          <a:prstGeom prst="rect">
            <a:avLst/>
          </a:prstGeom>
        </p:spPr>
      </p:pic>
    </p:spTree>
    <p:extLst>
      <p:ext uri="{BB962C8B-B14F-4D97-AF65-F5344CB8AC3E}">
        <p14:creationId xmlns:p14="http://schemas.microsoft.com/office/powerpoint/2010/main" val="11906725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caicloud</Template>
  <TotalTime>31812</TotalTime>
  <Words>1745</Words>
  <Application>Microsoft Macintosh PowerPoint</Application>
  <PresentationFormat>Custom</PresentationFormat>
  <Paragraphs>159</Paragraphs>
  <Slides>52</Slides>
  <Notes>52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Calibri</vt:lpstr>
      <vt:lpstr>Cambria Math</vt:lpstr>
      <vt:lpstr>Google Sans</vt:lpstr>
      <vt:lpstr>Microsoft YaHei</vt:lpstr>
      <vt:lpstr>Times New Roman</vt:lpstr>
      <vt:lpstr>等线</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Peng Jingtian</cp:lastModifiedBy>
  <cp:revision>934</cp:revision>
  <dcterms:modified xsi:type="dcterms:W3CDTF">2019-10-26T09:29:50Z</dcterms:modified>
</cp:coreProperties>
</file>